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326" r:id="rId2"/>
    <p:sldId id="319" r:id="rId3"/>
    <p:sldId id="320" r:id="rId4"/>
    <p:sldId id="327" r:id="rId5"/>
    <p:sldId id="328" r:id="rId6"/>
    <p:sldId id="321" r:id="rId7"/>
    <p:sldId id="322" r:id="rId8"/>
    <p:sldId id="323" r:id="rId9"/>
    <p:sldId id="284" r:id="rId10"/>
    <p:sldId id="267" r:id="rId11"/>
    <p:sldId id="325" r:id="rId12"/>
    <p:sldId id="329" r:id="rId13"/>
    <p:sldId id="330" r:id="rId14"/>
    <p:sldId id="331" r:id="rId15"/>
    <p:sldId id="332" r:id="rId16"/>
    <p:sldId id="333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31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5294" autoAdjust="0"/>
  </p:normalViewPr>
  <p:slideViewPr>
    <p:cSldViewPr snapToGrid="0">
      <p:cViewPr>
        <p:scale>
          <a:sx n="66" d="100"/>
          <a:sy n="66" d="100"/>
        </p:scale>
        <p:origin x="900" y="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Contaminación Ambiental Medida en Concentración promedio de 24 horas PM10 (μg /m3),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1D-364B-9260-CAE8AF55C0FF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71D-364B-9260-CAE8AF55C0FF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1D-364B-9260-CAE8AF55C0FF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71D-364B-9260-CAE8AF55C0FF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1D-364B-9260-CAE8AF55C0FF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71D-364B-9260-CAE8AF55C0FF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1D-364B-9260-CAE8AF55C0FF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71D-364B-9260-CAE8AF55C0FF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71D-364B-9260-CAE8AF55C0FF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71D-364B-9260-CAE8AF55C0FF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71D-364B-9260-CAE8AF55C0FF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71D-364B-9260-CAE8AF55C0FF}"/>
              </c:ext>
            </c:extLst>
          </c:dPt>
          <c:dPt>
            <c:idx val="1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5A1-DA4C-A70F-8DAD53AC485E}"/>
              </c:ext>
            </c:extLst>
          </c:dPt>
          <c:dPt>
            <c:idx val="1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71D-364B-9260-CAE8AF55C0FF}"/>
              </c:ext>
            </c:extLst>
          </c:dPt>
          <c:dPt>
            <c:idx val="1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71D-364B-9260-CAE8AF55C0FF}"/>
              </c:ext>
            </c:extLst>
          </c:dPt>
          <c:dPt>
            <c:idx val="1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5A1-DA4C-A70F-8DAD53AC485E}"/>
              </c:ext>
            </c:extLst>
          </c:dPt>
          <c:dPt>
            <c:idx val="1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71D-364B-9260-CAE8AF55C0FF}"/>
              </c:ext>
            </c:extLst>
          </c:dPt>
          <c:dPt>
            <c:idx val="1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71D-364B-9260-CAE8AF55C0FF}"/>
              </c:ext>
            </c:extLst>
          </c:dPt>
          <c:dPt>
            <c:idx val="1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71D-364B-9260-CAE8AF55C0FF}"/>
              </c:ext>
            </c:extLst>
          </c:dPt>
          <c:dPt>
            <c:idx val="1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B71D-364B-9260-CAE8AF55C0FF}"/>
              </c:ext>
            </c:extLst>
          </c:dPt>
          <c:dPt>
            <c:idx val="2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71D-364B-9260-CAE8AF55C0FF}"/>
              </c:ext>
            </c:extLst>
          </c:dPt>
          <c:dPt>
            <c:idx val="2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B71D-364B-9260-CAE8AF55C0FF}"/>
              </c:ext>
            </c:extLst>
          </c:dPt>
          <c:dPt>
            <c:idx val="2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71D-364B-9260-CAE8AF55C0FF}"/>
              </c:ext>
            </c:extLst>
          </c:dPt>
          <c:dPt>
            <c:idx val="2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B71D-364B-9260-CAE8AF55C0FF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D5A1-DA4C-A70F-8DAD53AC485E}"/>
              </c:ext>
            </c:extLst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71D-364B-9260-CAE8AF55C0FF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B71D-364B-9260-CAE8AF55C0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Hoja1!$A$2:$A$28</c:f>
              <c:strCache>
                <c:ptCount val="27"/>
                <c:pt idx="0">
                  <c:v>Torreón</c:v>
                </c:pt>
                <c:pt idx="1">
                  <c:v>Mexicali</c:v>
                </c:pt>
                <c:pt idx="2">
                  <c:v>Celaya</c:v>
                </c:pt>
                <c:pt idx="3">
                  <c:v>ZMM</c:v>
                </c:pt>
                <c:pt idx="4">
                  <c:v>ZMG</c:v>
                </c:pt>
                <c:pt idx="5">
                  <c:v>Irapuato</c:v>
                </c:pt>
                <c:pt idx="6">
                  <c:v>ZMVT</c:v>
                </c:pt>
                <c:pt idx="7">
                  <c:v>Salamanca </c:v>
                </c:pt>
                <c:pt idx="8">
                  <c:v>CDMX y Zona Conurbada</c:v>
                </c:pt>
                <c:pt idx="9">
                  <c:v>Atotonilco</c:v>
                </c:pt>
                <c:pt idx="10">
                  <c:v>Silao</c:v>
                </c:pt>
                <c:pt idx="11">
                  <c:v>Chihuahua Est</c:v>
                </c:pt>
                <c:pt idx="12">
                  <c:v>León</c:v>
                </c:pt>
                <c:pt idx="13">
                  <c:v>Tizayuca</c:v>
                </c:pt>
                <c:pt idx="14">
                  <c:v>Tabasco Centro</c:v>
                </c:pt>
                <c:pt idx="15">
                  <c:v>Chihuahua </c:v>
                </c:pt>
                <c:pt idx="16">
                  <c:v>Tepic </c:v>
                </c:pt>
                <c:pt idx="17">
                  <c:v>Atitalaquia</c:v>
                </c:pt>
                <c:pt idx="18">
                  <c:v>Zapotlan</c:v>
                </c:pt>
                <c:pt idx="19">
                  <c:v>Tepeji del Rio</c:v>
                </c:pt>
                <c:pt idx="20">
                  <c:v>Cuernavaca</c:v>
                </c:pt>
                <c:pt idx="21">
                  <c:v>Puebla</c:v>
                </c:pt>
                <c:pt idx="22">
                  <c:v>Oaxaca</c:v>
                </c:pt>
                <c:pt idx="23">
                  <c:v>Pachuca</c:v>
                </c:pt>
                <c:pt idx="24">
                  <c:v>Saltillo</c:v>
                </c:pt>
                <c:pt idx="25">
                  <c:v>Tula </c:v>
                </c:pt>
                <c:pt idx="26">
                  <c:v>Tulancingo</c:v>
                </c:pt>
              </c:strCache>
            </c:strRef>
          </c:cat>
          <c:val>
            <c:numRef>
              <c:f>Hoja1!$B$2:$B$28</c:f>
              <c:numCache>
                <c:formatCode>General</c:formatCode>
                <c:ptCount val="27"/>
                <c:pt idx="0">
                  <c:v>276</c:v>
                </c:pt>
                <c:pt idx="1">
                  <c:v>274</c:v>
                </c:pt>
                <c:pt idx="2">
                  <c:v>249</c:v>
                </c:pt>
                <c:pt idx="3">
                  <c:v>243</c:v>
                </c:pt>
                <c:pt idx="4">
                  <c:v>236</c:v>
                </c:pt>
                <c:pt idx="5">
                  <c:v>234</c:v>
                </c:pt>
                <c:pt idx="6">
                  <c:v>203</c:v>
                </c:pt>
                <c:pt idx="7">
                  <c:v>181</c:v>
                </c:pt>
                <c:pt idx="8">
                  <c:v>175</c:v>
                </c:pt>
                <c:pt idx="9">
                  <c:v>173</c:v>
                </c:pt>
                <c:pt idx="10">
                  <c:v>170</c:v>
                </c:pt>
                <c:pt idx="11">
                  <c:v>169</c:v>
                </c:pt>
                <c:pt idx="12">
                  <c:v>162</c:v>
                </c:pt>
                <c:pt idx="13">
                  <c:v>141</c:v>
                </c:pt>
                <c:pt idx="14">
                  <c:v>128</c:v>
                </c:pt>
                <c:pt idx="15">
                  <c:v>126</c:v>
                </c:pt>
                <c:pt idx="16">
                  <c:v>125</c:v>
                </c:pt>
                <c:pt idx="17">
                  <c:v>123</c:v>
                </c:pt>
                <c:pt idx="18">
                  <c:v>116</c:v>
                </c:pt>
                <c:pt idx="19">
                  <c:v>115</c:v>
                </c:pt>
                <c:pt idx="20">
                  <c:v>115</c:v>
                </c:pt>
                <c:pt idx="21">
                  <c:v>111</c:v>
                </c:pt>
                <c:pt idx="22">
                  <c:v>107</c:v>
                </c:pt>
                <c:pt idx="23">
                  <c:v>106</c:v>
                </c:pt>
                <c:pt idx="24">
                  <c:v>69</c:v>
                </c:pt>
                <c:pt idx="25">
                  <c:v>66</c:v>
                </c:pt>
                <c:pt idx="26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1D-364B-9260-CAE8AF55C0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211488"/>
        <c:axId val="144212272"/>
      </c:barChart>
      <c:catAx>
        <c:axId val="144211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12272"/>
        <c:crosses val="autoZero"/>
        <c:auto val="1"/>
        <c:lblAlgn val="ctr"/>
        <c:lblOffset val="100"/>
        <c:noMultiLvlLbl val="0"/>
      </c:catAx>
      <c:valAx>
        <c:axId val="1442122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Hoja1!$B$31</c:f>
              <c:strCache>
                <c:ptCount val="1"/>
                <c:pt idx="0">
                  <c:v>Contaminación Ambiental Medida en Concentración promedio de 24 horas PM2.5 (μg/m3),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Hoja1!$A$32:$A$51</c:f>
              <c:strCache>
                <c:ptCount val="20"/>
                <c:pt idx="0">
                  <c:v>ZMVT</c:v>
                </c:pt>
                <c:pt idx="1">
                  <c:v>Mexicali</c:v>
                </c:pt>
                <c:pt idx="2">
                  <c:v>ZMG</c:v>
                </c:pt>
                <c:pt idx="3">
                  <c:v>Irapuato</c:v>
                </c:pt>
                <c:pt idx="4">
                  <c:v>Atitalaquia</c:v>
                </c:pt>
                <c:pt idx="5">
                  <c:v>Tijuana</c:v>
                </c:pt>
                <c:pt idx="6">
                  <c:v>CDMX y Zona Conurbada</c:v>
                </c:pt>
                <c:pt idx="7">
                  <c:v>Salamanca </c:v>
                </c:pt>
                <c:pt idx="8">
                  <c:v>Cuernavaca </c:v>
                </c:pt>
                <c:pt idx="9">
                  <c:v>Abasolo </c:v>
                </c:pt>
                <c:pt idx="10">
                  <c:v>Celaya</c:v>
                </c:pt>
                <c:pt idx="11">
                  <c:v>Puebla</c:v>
                </c:pt>
                <c:pt idx="12">
                  <c:v>Tepic</c:v>
                </c:pt>
                <c:pt idx="13">
                  <c:v>Chihuahua Est</c:v>
                </c:pt>
                <c:pt idx="14">
                  <c:v>Tizayuca</c:v>
                </c:pt>
                <c:pt idx="15">
                  <c:v>Pachuca</c:v>
                </c:pt>
                <c:pt idx="16">
                  <c:v>San Miguel de Allende</c:v>
                </c:pt>
                <c:pt idx="17">
                  <c:v>Tula</c:v>
                </c:pt>
                <c:pt idx="18">
                  <c:v>Lolotla</c:v>
                </c:pt>
                <c:pt idx="19">
                  <c:v>Tulancingo</c:v>
                </c:pt>
              </c:strCache>
            </c:strRef>
          </c:cat>
          <c:val>
            <c:numRef>
              <c:f>Hoja1!$B$32:$B$51</c:f>
              <c:numCache>
                <c:formatCode>General</c:formatCode>
                <c:ptCount val="20"/>
                <c:pt idx="0">
                  <c:v>187</c:v>
                </c:pt>
                <c:pt idx="1">
                  <c:v>174</c:v>
                </c:pt>
                <c:pt idx="2">
                  <c:v>141</c:v>
                </c:pt>
                <c:pt idx="3">
                  <c:v>115</c:v>
                </c:pt>
                <c:pt idx="4">
                  <c:v>99</c:v>
                </c:pt>
                <c:pt idx="5">
                  <c:v>97</c:v>
                </c:pt>
                <c:pt idx="6">
                  <c:v>94</c:v>
                </c:pt>
                <c:pt idx="7">
                  <c:v>87</c:v>
                </c:pt>
                <c:pt idx="8">
                  <c:v>82</c:v>
                </c:pt>
                <c:pt idx="9">
                  <c:v>72</c:v>
                </c:pt>
                <c:pt idx="10">
                  <c:v>70</c:v>
                </c:pt>
                <c:pt idx="11">
                  <c:v>61</c:v>
                </c:pt>
                <c:pt idx="12">
                  <c:v>60</c:v>
                </c:pt>
                <c:pt idx="13">
                  <c:v>46</c:v>
                </c:pt>
                <c:pt idx="14">
                  <c:v>44</c:v>
                </c:pt>
                <c:pt idx="15">
                  <c:v>43</c:v>
                </c:pt>
                <c:pt idx="16">
                  <c:v>42</c:v>
                </c:pt>
                <c:pt idx="17">
                  <c:v>42</c:v>
                </c:pt>
                <c:pt idx="18">
                  <c:v>41</c:v>
                </c:pt>
                <c:pt idx="19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E8-204D-BE2C-CCD52FEBF3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214232"/>
        <c:axId val="144213448"/>
      </c:barChart>
      <c:catAx>
        <c:axId val="144214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13448"/>
        <c:crosses val="autoZero"/>
        <c:auto val="1"/>
        <c:lblAlgn val="ctr"/>
        <c:lblOffset val="100"/>
        <c:noMultiLvlLbl val="0"/>
      </c:catAx>
      <c:valAx>
        <c:axId val="1442134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1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svg"/><Relationship Id="rId1" Type="http://schemas.openxmlformats.org/officeDocument/2006/relationships/image" Target="../media/image25.png"/><Relationship Id="rId6" Type="http://schemas.openxmlformats.org/officeDocument/2006/relationships/image" Target="../media/image40.svg"/><Relationship Id="rId5" Type="http://schemas.openxmlformats.org/officeDocument/2006/relationships/image" Target="../media/image27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svg"/><Relationship Id="rId1" Type="http://schemas.openxmlformats.org/officeDocument/2006/relationships/image" Target="../media/image25.png"/><Relationship Id="rId6" Type="http://schemas.openxmlformats.org/officeDocument/2006/relationships/image" Target="../media/image40.svg"/><Relationship Id="rId5" Type="http://schemas.openxmlformats.org/officeDocument/2006/relationships/image" Target="../media/image27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5B708-C926-48AE-BFBD-1BCBCB738A7C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s-MX"/>
        </a:p>
      </dgm:t>
    </dgm:pt>
    <dgm:pt modelId="{B1DB00D0-A664-472B-A24F-F899D029CBBA}">
      <dgm:prSet phldrT="[Texto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sz="1400" b="1" dirty="0"/>
            <a:t>715</a:t>
          </a:r>
          <a:r>
            <a:rPr lang="es-MX" sz="1400" dirty="0"/>
            <a:t> muertes prematuras</a:t>
          </a:r>
        </a:p>
      </dgm:t>
    </dgm:pt>
    <dgm:pt modelId="{D3E2C9CF-A977-4AF1-B452-89CB4FB66F6B}" type="parTrans" cxnId="{C05B2AED-681C-4BA6-8B1E-4ED42AFFB897}">
      <dgm:prSet/>
      <dgm:spPr/>
      <dgm:t>
        <a:bodyPr/>
        <a:lstStyle/>
        <a:p>
          <a:endParaRPr lang="es-MX" sz="2400"/>
        </a:p>
      </dgm:t>
    </dgm:pt>
    <dgm:pt modelId="{08F494B5-06DB-4DE9-AEE5-3FE9459DF6F5}" type="sibTrans" cxnId="{C05B2AED-681C-4BA6-8B1E-4ED42AFFB897}">
      <dgm:prSet/>
      <dgm:spPr/>
      <dgm:t>
        <a:bodyPr/>
        <a:lstStyle/>
        <a:p>
          <a:endParaRPr lang="es-MX" sz="2400"/>
        </a:p>
      </dgm:t>
    </dgm:pt>
    <dgm:pt modelId="{FD95E7BB-67F4-40B3-BBE8-B404EAE526BD}">
      <dgm:prSet phldrT="[Texto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sz="1400" b="1" dirty="0"/>
            <a:t>537 </a:t>
          </a:r>
          <a:r>
            <a:rPr lang="es-MX" sz="1400" dirty="0"/>
            <a:t>hospitalizaciones</a:t>
          </a:r>
        </a:p>
      </dgm:t>
    </dgm:pt>
    <dgm:pt modelId="{BB7E70E4-031E-4D39-AAE0-7208A9DE2134}" type="parTrans" cxnId="{7A7CA35E-5855-4B9D-9EF3-15CB544669A2}">
      <dgm:prSet/>
      <dgm:spPr/>
      <dgm:t>
        <a:bodyPr/>
        <a:lstStyle/>
        <a:p>
          <a:endParaRPr lang="es-MX" sz="2400"/>
        </a:p>
      </dgm:t>
    </dgm:pt>
    <dgm:pt modelId="{03ACF446-EFFA-4831-B405-9C8A895619FF}" type="sibTrans" cxnId="{7A7CA35E-5855-4B9D-9EF3-15CB544669A2}">
      <dgm:prSet/>
      <dgm:spPr/>
      <dgm:t>
        <a:bodyPr/>
        <a:lstStyle/>
        <a:p>
          <a:endParaRPr lang="es-MX" sz="2400"/>
        </a:p>
      </dgm:t>
    </dgm:pt>
    <dgm:pt modelId="{9B9E739B-900B-4656-82B2-07DC51930F0B}">
      <dgm:prSet phldrT="[Texto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sz="1400" b="1" dirty="0"/>
            <a:t>31,801</a:t>
          </a:r>
          <a:r>
            <a:rPr lang="es-MX" sz="1400" dirty="0"/>
            <a:t> consultas</a:t>
          </a:r>
        </a:p>
      </dgm:t>
    </dgm:pt>
    <dgm:pt modelId="{22008D00-9F84-45AD-A6BC-C9D856437D2C}" type="parTrans" cxnId="{B835AE9B-F623-485F-91F6-3BFBF9AFFF62}">
      <dgm:prSet/>
      <dgm:spPr/>
      <dgm:t>
        <a:bodyPr/>
        <a:lstStyle/>
        <a:p>
          <a:endParaRPr lang="es-MX" sz="2400"/>
        </a:p>
      </dgm:t>
    </dgm:pt>
    <dgm:pt modelId="{D6AC8CA4-A4DE-42A5-AD45-31C5C175A4C9}" type="sibTrans" cxnId="{B835AE9B-F623-485F-91F6-3BFBF9AFFF62}">
      <dgm:prSet/>
      <dgm:spPr/>
      <dgm:t>
        <a:bodyPr/>
        <a:lstStyle/>
        <a:p>
          <a:endParaRPr lang="es-MX" sz="2400"/>
        </a:p>
      </dgm:t>
    </dgm:pt>
    <dgm:pt modelId="{25C6B34E-92E9-4918-9451-CFD082ADB74B}">
      <dgm:prSet phldrT="[Texto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sz="1400" b="1"/>
            <a:t>$25,192,976 </a:t>
          </a:r>
          <a:r>
            <a:rPr lang="es-MX" sz="1400"/>
            <a:t>en gasto en salud sectorial</a:t>
          </a:r>
        </a:p>
      </dgm:t>
    </dgm:pt>
    <dgm:pt modelId="{BBF62B2E-5A67-4673-96BA-02FFC395025E}" type="parTrans" cxnId="{46963B2D-FE35-44E3-A184-86F5810C31E4}">
      <dgm:prSet/>
      <dgm:spPr/>
      <dgm:t>
        <a:bodyPr/>
        <a:lstStyle/>
        <a:p>
          <a:endParaRPr lang="es-MX" sz="2400"/>
        </a:p>
      </dgm:t>
    </dgm:pt>
    <dgm:pt modelId="{978066CC-089A-4487-A868-C8B53C141A2C}" type="sibTrans" cxnId="{46963B2D-FE35-44E3-A184-86F5810C31E4}">
      <dgm:prSet/>
      <dgm:spPr/>
      <dgm:t>
        <a:bodyPr/>
        <a:lstStyle/>
        <a:p>
          <a:endParaRPr lang="es-MX" sz="2400"/>
        </a:p>
      </dgm:t>
    </dgm:pt>
    <dgm:pt modelId="{7D7EC4CF-5375-4C5F-B3D1-245F964D6F6B}">
      <dgm:prSet phldrT="[Texto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sz="1400" b="1" dirty="0"/>
            <a:t>$463,966,430 </a:t>
          </a:r>
          <a:r>
            <a:rPr lang="es-MX" sz="1400" dirty="0"/>
            <a:t>en gastos por pérdida de productividad</a:t>
          </a:r>
        </a:p>
      </dgm:t>
    </dgm:pt>
    <dgm:pt modelId="{7EC60B13-3307-4DAE-ABA2-3F0B0E1495DD}" type="parTrans" cxnId="{46490628-03E5-4E69-9B3A-6F7C7199FFE8}">
      <dgm:prSet/>
      <dgm:spPr/>
      <dgm:t>
        <a:bodyPr/>
        <a:lstStyle/>
        <a:p>
          <a:endParaRPr lang="es-MX" sz="2400"/>
        </a:p>
      </dgm:t>
    </dgm:pt>
    <dgm:pt modelId="{F659CAB0-0175-401A-8BB0-36541FC61A87}" type="sibTrans" cxnId="{46490628-03E5-4E69-9B3A-6F7C7199FFE8}">
      <dgm:prSet/>
      <dgm:spPr/>
      <dgm:t>
        <a:bodyPr/>
        <a:lstStyle/>
        <a:p>
          <a:endParaRPr lang="es-MX" sz="2400"/>
        </a:p>
      </dgm:t>
    </dgm:pt>
    <dgm:pt modelId="{6F4FE3FC-403E-4DED-8919-6E120EBA3C4C}" type="pres">
      <dgm:prSet presAssocID="{A655B708-C926-48AE-BFBD-1BCBCB738A7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0CBBC90-D394-4293-9223-AEA0D5484D8B}" type="pres">
      <dgm:prSet presAssocID="{B1DB00D0-A664-472B-A24F-F899D029CBBA}" presName="compNode" presStyleCnt="0"/>
      <dgm:spPr/>
    </dgm:pt>
    <dgm:pt modelId="{38A07FC4-DC8D-4F1C-B838-DABE98F0AF56}" type="pres">
      <dgm:prSet presAssocID="{B1DB00D0-A664-472B-A24F-F899D029CBBA}" presName="iconBgRect" presStyleLbl="bgShp" presStyleIdx="0" presStyleCnt="5"/>
      <dgm:spPr/>
    </dgm:pt>
    <dgm:pt modelId="{7AF7E6E0-4083-48A7-B004-2509D4AA21B3}" type="pres">
      <dgm:prSet presAssocID="{B1DB00D0-A664-472B-A24F-F899D029CBBA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323548E7-6092-4202-9FD6-1FEF42912F66}" type="pres">
      <dgm:prSet presAssocID="{B1DB00D0-A664-472B-A24F-F899D029CBBA}" presName="spaceRect" presStyleCnt="0"/>
      <dgm:spPr/>
    </dgm:pt>
    <dgm:pt modelId="{67A15E7E-11D3-4C35-8A61-88765E61F7B9}" type="pres">
      <dgm:prSet presAssocID="{B1DB00D0-A664-472B-A24F-F899D029CBBA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8EB784EA-7A69-4886-8C59-09D957880162}" type="pres">
      <dgm:prSet presAssocID="{08F494B5-06DB-4DE9-AEE5-3FE9459DF6F5}" presName="sibTrans" presStyleCnt="0"/>
      <dgm:spPr/>
    </dgm:pt>
    <dgm:pt modelId="{37A73D51-5163-4B6B-A1E8-33EA22C22F97}" type="pres">
      <dgm:prSet presAssocID="{FD95E7BB-67F4-40B3-BBE8-B404EAE526BD}" presName="compNode" presStyleCnt="0"/>
      <dgm:spPr/>
    </dgm:pt>
    <dgm:pt modelId="{3A1B6ABD-5F31-49D5-AE30-5AD9220C5B0F}" type="pres">
      <dgm:prSet presAssocID="{FD95E7BB-67F4-40B3-BBE8-B404EAE526BD}" presName="iconBgRect" presStyleLbl="bgShp" presStyleIdx="1" presStyleCnt="5"/>
      <dgm:spPr/>
    </dgm:pt>
    <dgm:pt modelId="{08A35DD1-2969-4EEF-8320-2FA813077E9A}" type="pres">
      <dgm:prSet presAssocID="{FD95E7BB-67F4-40B3-BBE8-B404EAE526BD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1192F6D-B5D7-4449-AF0F-B0A88C3E8624}" type="pres">
      <dgm:prSet presAssocID="{FD95E7BB-67F4-40B3-BBE8-B404EAE526BD}" presName="spaceRect" presStyleCnt="0"/>
      <dgm:spPr/>
    </dgm:pt>
    <dgm:pt modelId="{35AE978D-351C-4066-9CF5-6DA76F0C704B}" type="pres">
      <dgm:prSet presAssocID="{FD95E7BB-67F4-40B3-BBE8-B404EAE526BD}" presName="textRect" presStyleLbl="revTx" presStyleIdx="1" presStyleCnt="5" custScaleX="129858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14135016-8112-47A0-8B6C-76058F6F24B4}" type="pres">
      <dgm:prSet presAssocID="{03ACF446-EFFA-4831-B405-9C8A895619FF}" presName="sibTrans" presStyleCnt="0"/>
      <dgm:spPr/>
    </dgm:pt>
    <dgm:pt modelId="{F8263561-2316-4C4D-984E-D48DC330A92F}" type="pres">
      <dgm:prSet presAssocID="{9B9E739B-900B-4656-82B2-07DC51930F0B}" presName="compNode" presStyleCnt="0"/>
      <dgm:spPr/>
    </dgm:pt>
    <dgm:pt modelId="{07384963-9284-4744-80FF-E6C010EAC48D}" type="pres">
      <dgm:prSet presAssocID="{9B9E739B-900B-4656-82B2-07DC51930F0B}" presName="iconBgRect" presStyleLbl="bgShp" presStyleIdx="2" presStyleCnt="5"/>
      <dgm:spPr/>
    </dgm:pt>
    <dgm:pt modelId="{18658652-F579-4CF8-A030-BFB9B501F883}" type="pres">
      <dgm:prSet presAssocID="{9B9E739B-900B-4656-82B2-07DC51930F0B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FD049C95-E8D0-47B5-A249-3502F83427B3}" type="pres">
      <dgm:prSet presAssocID="{9B9E739B-900B-4656-82B2-07DC51930F0B}" presName="spaceRect" presStyleCnt="0"/>
      <dgm:spPr/>
    </dgm:pt>
    <dgm:pt modelId="{B17EF48C-6D76-45C8-884C-0FBE71AE1483}" type="pres">
      <dgm:prSet presAssocID="{9B9E739B-900B-4656-82B2-07DC51930F0B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230D94B0-1E3C-4A78-99A5-6B16D1E2197A}" type="pres">
      <dgm:prSet presAssocID="{D6AC8CA4-A4DE-42A5-AD45-31C5C175A4C9}" presName="sibTrans" presStyleCnt="0"/>
      <dgm:spPr/>
    </dgm:pt>
    <dgm:pt modelId="{CE09C94B-E157-4E27-BD71-08324F12046A}" type="pres">
      <dgm:prSet presAssocID="{25C6B34E-92E9-4918-9451-CFD082ADB74B}" presName="compNode" presStyleCnt="0"/>
      <dgm:spPr/>
    </dgm:pt>
    <dgm:pt modelId="{DA1A3498-32A4-4BD1-A125-4446A39A9F0A}" type="pres">
      <dgm:prSet presAssocID="{25C6B34E-92E9-4918-9451-CFD082ADB74B}" presName="iconBgRect" presStyleLbl="bgShp" presStyleIdx="3" presStyleCnt="5"/>
      <dgm:spPr/>
    </dgm:pt>
    <dgm:pt modelId="{AF2F463B-AC64-4541-8782-65DA7C7E7585}" type="pres">
      <dgm:prSet presAssocID="{25C6B34E-92E9-4918-9451-CFD082ADB74B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 Love Face with Solid Fill"/>
        </a:ext>
      </dgm:extLst>
    </dgm:pt>
    <dgm:pt modelId="{ADF11786-21D2-4E3E-9CF3-4623348B73E2}" type="pres">
      <dgm:prSet presAssocID="{25C6B34E-92E9-4918-9451-CFD082ADB74B}" presName="spaceRect" presStyleCnt="0"/>
      <dgm:spPr/>
    </dgm:pt>
    <dgm:pt modelId="{F862982D-7750-455C-8D9E-4D2357527BBE}" type="pres">
      <dgm:prSet presAssocID="{25C6B34E-92E9-4918-9451-CFD082ADB74B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119C01BB-1D10-4347-B7F4-6D4F33EC6AA5}" type="pres">
      <dgm:prSet presAssocID="{978066CC-089A-4487-A868-C8B53C141A2C}" presName="sibTrans" presStyleCnt="0"/>
      <dgm:spPr/>
    </dgm:pt>
    <dgm:pt modelId="{6E072E06-4251-49D3-B44B-08E337576861}" type="pres">
      <dgm:prSet presAssocID="{7D7EC4CF-5375-4C5F-B3D1-245F964D6F6B}" presName="compNode" presStyleCnt="0"/>
      <dgm:spPr/>
    </dgm:pt>
    <dgm:pt modelId="{08AD702F-6130-4FEF-86F1-6ECBDBDEAB3B}" type="pres">
      <dgm:prSet presAssocID="{7D7EC4CF-5375-4C5F-B3D1-245F964D6F6B}" presName="iconBgRect" presStyleLbl="bgShp" presStyleIdx="4" presStyleCnt="5"/>
      <dgm:spPr/>
    </dgm:pt>
    <dgm:pt modelId="{32F1AD5E-205F-4996-81D9-7ECAA380A5E1}" type="pres">
      <dgm:prSet presAssocID="{7D7EC4CF-5375-4C5F-B3D1-245F964D6F6B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0B7221D-E62F-433E-80F5-5A27A7B94B21}" type="pres">
      <dgm:prSet presAssocID="{7D7EC4CF-5375-4C5F-B3D1-245F964D6F6B}" presName="spaceRect" presStyleCnt="0"/>
      <dgm:spPr/>
    </dgm:pt>
    <dgm:pt modelId="{B50FF3B7-5805-4A71-A2DE-89C205459436}" type="pres">
      <dgm:prSet presAssocID="{7D7EC4CF-5375-4C5F-B3D1-245F964D6F6B}" presName="textRect" presStyleLbl="revTx" presStyleIdx="4" presStyleCnt="5" custScaleX="151266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F9626EE-8FDB-420E-81F1-4156738AB0F9}" type="presOf" srcId="{B1DB00D0-A664-472B-A24F-F899D029CBBA}" destId="{67A15E7E-11D3-4C35-8A61-88765E61F7B9}" srcOrd="0" destOrd="0" presId="urn:microsoft.com/office/officeart/2018/5/layout/IconCircleLabelList"/>
    <dgm:cxn modelId="{B835AE9B-F623-485F-91F6-3BFBF9AFFF62}" srcId="{A655B708-C926-48AE-BFBD-1BCBCB738A7C}" destId="{9B9E739B-900B-4656-82B2-07DC51930F0B}" srcOrd="2" destOrd="0" parTransId="{22008D00-9F84-45AD-A6BC-C9D856437D2C}" sibTransId="{D6AC8CA4-A4DE-42A5-AD45-31C5C175A4C9}"/>
    <dgm:cxn modelId="{46963B2D-FE35-44E3-A184-86F5810C31E4}" srcId="{A655B708-C926-48AE-BFBD-1BCBCB738A7C}" destId="{25C6B34E-92E9-4918-9451-CFD082ADB74B}" srcOrd="3" destOrd="0" parTransId="{BBF62B2E-5A67-4673-96BA-02FFC395025E}" sibTransId="{978066CC-089A-4487-A868-C8B53C141A2C}"/>
    <dgm:cxn modelId="{C05B2AED-681C-4BA6-8B1E-4ED42AFFB897}" srcId="{A655B708-C926-48AE-BFBD-1BCBCB738A7C}" destId="{B1DB00D0-A664-472B-A24F-F899D029CBBA}" srcOrd="0" destOrd="0" parTransId="{D3E2C9CF-A977-4AF1-B452-89CB4FB66F6B}" sibTransId="{08F494B5-06DB-4DE9-AEE5-3FE9459DF6F5}"/>
    <dgm:cxn modelId="{9B022E09-7BC1-47C0-952C-B050522E47DC}" type="presOf" srcId="{7D7EC4CF-5375-4C5F-B3D1-245F964D6F6B}" destId="{B50FF3B7-5805-4A71-A2DE-89C205459436}" srcOrd="0" destOrd="0" presId="urn:microsoft.com/office/officeart/2018/5/layout/IconCircleLabelList"/>
    <dgm:cxn modelId="{46490628-03E5-4E69-9B3A-6F7C7199FFE8}" srcId="{A655B708-C926-48AE-BFBD-1BCBCB738A7C}" destId="{7D7EC4CF-5375-4C5F-B3D1-245F964D6F6B}" srcOrd="4" destOrd="0" parTransId="{7EC60B13-3307-4DAE-ABA2-3F0B0E1495DD}" sibTransId="{F659CAB0-0175-401A-8BB0-36541FC61A87}"/>
    <dgm:cxn modelId="{7A7CA35E-5855-4B9D-9EF3-15CB544669A2}" srcId="{A655B708-C926-48AE-BFBD-1BCBCB738A7C}" destId="{FD95E7BB-67F4-40B3-BBE8-B404EAE526BD}" srcOrd="1" destOrd="0" parTransId="{BB7E70E4-031E-4D39-AAE0-7208A9DE2134}" sibTransId="{03ACF446-EFFA-4831-B405-9C8A895619FF}"/>
    <dgm:cxn modelId="{9A88C4F5-3278-4816-BE3D-62F9E6FDC9B2}" type="presOf" srcId="{9B9E739B-900B-4656-82B2-07DC51930F0B}" destId="{B17EF48C-6D76-45C8-884C-0FBE71AE1483}" srcOrd="0" destOrd="0" presId="urn:microsoft.com/office/officeart/2018/5/layout/IconCircleLabelList"/>
    <dgm:cxn modelId="{A8868747-1869-4F53-9303-55CBCCD4DAAF}" type="presOf" srcId="{A655B708-C926-48AE-BFBD-1BCBCB738A7C}" destId="{6F4FE3FC-403E-4DED-8919-6E120EBA3C4C}" srcOrd="0" destOrd="0" presId="urn:microsoft.com/office/officeart/2018/5/layout/IconCircleLabelList"/>
    <dgm:cxn modelId="{C79C9737-516C-4EE3-990F-E9EA85515D09}" type="presOf" srcId="{25C6B34E-92E9-4918-9451-CFD082ADB74B}" destId="{F862982D-7750-455C-8D9E-4D2357527BBE}" srcOrd="0" destOrd="0" presId="urn:microsoft.com/office/officeart/2018/5/layout/IconCircleLabelList"/>
    <dgm:cxn modelId="{C296585E-774D-4E56-98C5-B01C5279EB92}" type="presOf" srcId="{FD95E7BB-67F4-40B3-BBE8-B404EAE526BD}" destId="{35AE978D-351C-4066-9CF5-6DA76F0C704B}" srcOrd="0" destOrd="0" presId="urn:microsoft.com/office/officeart/2018/5/layout/IconCircleLabelList"/>
    <dgm:cxn modelId="{5E9660E1-EA52-485D-97D2-2308695F6BF6}" type="presParOf" srcId="{6F4FE3FC-403E-4DED-8919-6E120EBA3C4C}" destId="{E0CBBC90-D394-4293-9223-AEA0D5484D8B}" srcOrd="0" destOrd="0" presId="urn:microsoft.com/office/officeart/2018/5/layout/IconCircleLabelList"/>
    <dgm:cxn modelId="{CC48E0F4-655C-4986-AFB1-A22F93D85836}" type="presParOf" srcId="{E0CBBC90-D394-4293-9223-AEA0D5484D8B}" destId="{38A07FC4-DC8D-4F1C-B838-DABE98F0AF56}" srcOrd="0" destOrd="0" presId="urn:microsoft.com/office/officeart/2018/5/layout/IconCircleLabelList"/>
    <dgm:cxn modelId="{D426EF39-CD0E-4BF8-96AD-E35E1CC6F203}" type="presParOf" srcId="{E0CBBC90-D394-4293-9223-AEA0D5484D8B}" destId="{7AF7E6E0-4083-48A7-B004-2509D4AA21B3}" srcOrd="1" destOrd="0" presId="urn:microsoft.com/office/officeart/2018/5/layout/IconCircleLabelList"/>
    <dgm:cxn modelId="{7B93103B-FECB-4E55-8600-6E3C0AFFB471}" type="presParOf" srcId="{E0CBBC90-D394-4293-9223-AEA0D5484D8B}" destId="{323548E7-6092-4202-9FD6-1FEF42912F66}" srcOrd="2" destOrd="0" presId="urn:microsoft.com/office/officeart/2018/5/layout/IconCircleLabelList"/>
    <dgm:cxn modelId="{78404FB0-09D9-4EE5-89C5-713635EC9ECD}" type="presParOf" srcId="{E0CBBC90-D394-4293-9223-AEA0D5484D8B}" destId="{67A15E7E-11D3-4C35-8A61-88765E61F7B9}" srcOrd="3" destOrd="0" presId="urn:microsoft.com/office/officeart/2018/5/layout/IconCircleLabelList"/>
    <dgm:cxn modelId="{898AB24A-BE12-427C-95BE-8210794DB7FF}" type="presParOf" srcId="{6F4FE3FC-403E-4DED-8919-6E120EBA3C4C}" destId="{8EB784EA-7A69-4886-8C59-09D957880162}" srcOrd="1" destOrd="0" presId="urn:microsoft.com/office/officeart/2018/5/layout/IconCircleLabelList"/>
    <dgm:cxn modelId="{27EDA26F-8C71-4FBB-B220-B4BDC7ED07D6}" type="presParOf" srcId="{6F4FE3FC-403E-4DED-8919-6E120EBA3C4C}" destId="{37A73D51-5163-4B6B-A1E8-33EA22C22F97}" srcOrd="2" destOrd="0" presId="urn:microsoft.com/office/officeart/2018/5/layout/IconCircleLabelList"/>
    <dgm:cxn modelId="{8156D6E2-F27A-490C-925F-E3867C267687}" type="presParOf" srcId="{37A73D51-5163-4B6B-A1E8-33EA22C22F97}" destId="{3A1B6ABD-5F31-49D5-AE30-5AD9220C5B0F}" srcOrd="0" destOrd="0" presId="urn:microsoft.com/office/officeart/2018/5/layout/IconCircleLabelList"/>
    <dgm:cxn modelId="{468A4F82-D8A0-4DCE-B1B8-B7CAE35E8060}" type="presParOf" srcId="{37A73D51-5163-4B6B-A1E8-33EA22C22F97}" destId="{08A35DD1-2969-4EEF-8320-2FA813077E9A}" srcOrd="1" destOrd="0" presId="urn:microsoft.com/office/officeart/2018/5/layout/IconCircleLabelList"/>
    <dgm:cxn modelId="{919196A5-3D9F-4C7F-8516-5BC0FAD38D69}" type="presParOf" srcId="{37A73D51-5163-4B6B-A1E8-33EA22C22F97}" destId="{91192F6D-B5D7-4449-AF0F-B0A88C3E8624}" srcOrd="2" destOrd="0" presId="urn:microsoft.com/office/officeart/2018/5/layout/IconCircleLabelList"/>
    <dgm:cxn modelId="{9BE54AEF-A6CF-4E49-8B34-4D5CBCFD2BE3}" type="presParOf" srcId="{37A73D51-5163-4B6B-A1E8-33EA22C22F97}" destId="{35AE978D-351C-4066-9CF5-6DA76F0C704B}" srcOrd="3" destOrd="0" presId="urn:microsoft.com/office/officeart/2018/5/layout/IconCircleLabelList"/>
    <dgm:cxn modelId="{4D45EFD6-F80E-4886-9157-F762554D5DEC}" type="presParOf" srcId="{6F4FE3FC-403E-4DED-8919-6E120EBA3C4C}" destId="{14135016-8112-47A0-8B6C-76058F6F24B4}" srcOrd="3" destOrd="0" presId="urn:microsoft.com/office/officeart/2018/5/layout/IconCircleLabelList"/>
    <dgm:cxn modelId="{29A9B927-4587-4573-ADE0-1260F148D44D}" type="presParOf" srcId="{6F4FE3FC-403E-4DED-8919-6E120EBA3C4C}" destId="{F8263561-2316-4C4D-984E-D48DC330A92F}" srcOrd="4" destOrd="0" presId="urn:microsoft.com/office/officeart/2018/5/layout/IconCircleLabelList"/>
    <dgm:cxn modelId="{88075DF2-CCE8-48A4-8C06-D0CAB8A4CF00}" type="presParOf" srcId="{F8263561-2316-4C4D-984E-D48DC330A92F}" destId="{07384963-9284-4744-80FF-E6C010EAC48D}" srcOrd="0" destOrd="0" presId="urn:microsoft.com/office/officeart/2018/5/layout/IconCircleLabelList"/>
    <dgm:cxn modelId="{8167DCD3-4303-4783-A611-0B6B0354BD31}" type="presParOf" srcId="{F8263561-2316-4C4D-984E-D48DC330A92F}" destId="{18658652-F579-4CF8-A030-BFB9B501F883}" srcOrd="1" destOrd="0" presId="urn:microsoft.com/office/officeart/2018/5/layout/IconCircleLabelList"/>
    <dgm:cxn modelId="{E7FD27A2-D9DF-4FEF-A2D7-A738CDA1ACA0}" type="presParOf" srcId="{F8263561-2316-4C4D-984E-D48DC330A92F}" destId="{FD049C95-E8D0-47B5-A249-3502F83427B3}" srcOrd="2" destOrd="0" presId="urn:microsoft.com/office/officeart/2018/5/layout/IconCircleLabelList"/>
    <dgm:cxn modelId="{AC7A4911-FB9F-4822-825B-B56431CDBE37}" type="presParOf" srcId="{F8263561-2316-4C4D-984E-D48DC330A92F}" destId="{B17EF48C-6D76-45C8-884C-0FBE71AE1483}" srcOrd="3" destOrd="0" presId="urn:microsoft.com/office/officeart/2018/5/layout/IconCircleLabelList"/>
    <dgm:cxn modelId="{50415787-114F-4DC2-9199-48C16DC4E271}" type="presParOf" srcId="{6F4FE3FC-403E-4DED-8919-6E120EBA3C4C}" destId="{230D94B0-1E3C-4A78-99A5-6B16D1E2197A}" srcOrd="5" destOrd="0" presId="urn:microsoft.com/office/officeart/2018/5/layout/IconCircleLabelList"/>
    <dgm:cxn modelId="{F34544ED-7693-4456-9B33-15FEA39AAA3D}" type="presParOf" srcId="{6F4FE3FC-403E-4DED-8919-6E120EBA3C4C}" destId="{CE09C94B-E157-4E27-BD71-08324F12046A}" srcOrd="6" destOrd="0" presId="urn:microsoft.com/office/officeart/2018/5/layout/IconCircleLabelList"/>
    <dgm:cxn modelId="{5E5508C7-399A-46A7-A0B0-ECEFBE849A73}" type="presParOf" srcId="{CE09C94B-E157-4E27-BD71-08324F12046A}" destId="{DA1A3498-32A4-4BD1-A125-4446A39A9F0A}" srcOrd="0" destOrd="0" presId="urn:microsoft.com/office/officeart/2018/5/layout/IconCircleLabelList"/>
    <dgm:cxn modelId="{2652364E-24FB-4E8C-AD9D-C80018CC658C}" type="presParOf" srcId="{CE09C94B-E157-4E27-BD71-08324F12046A}" destId="{AF2F463B-AC64-4541-8782-65DA7C7E7585}" srcOrd="1" destOrd="0" presId="urn:microsoft.com/office/officeart/2018/5/layout/IconCircleLabelList"/>
    <dgm:cxn modelId="{FC371372-A31E-496E-BCC6-D3FE2AB5DB21}" type="presParOf" srcId="{CE09C94B-E157-4E27-BD71-08324F12046A}" destId="{ADF11786-21D2-4E3E-9CF3-4623348B73E2}" srcOrd="2" destOrd="0" presId="urn:microsoft.com/office/officeart/2018/5/layout/IconCircleLabelList"/>
    <dgm:cxn modelId="{8D6A6041-6B7D-4516-8199-122DF5CDF1AD}" type="presParOf" srcId="{CE09C94B-E157-4E27-BD71-08324F12046A}" destId="{F862982D-7750-455C-8D9E-4D2357527BBE}" srcOrd="3" destOrd="0" presId="urn:microsoft.com/office/officeart/2018/5/layout/IconCircleLabelList"/>
    <dgm:cxn modelId="{1619C5D3-BB92-4105-9378-D9112BB6E56B}" type="presParOf" srcId="{6F4FE3FC-403E-4DED-8919-6E120EBA3C4C}" destId="{119C01BB-1D10-4347-B7F4-6D4F33EC6AA5}" srcOrd="7" destOrd="0" presId="urn:microsoft.com/office/officeart/2018/5/layout/IconCircleLabelList"/>
    <dgm:cxn modelId="{483B0070-D50D-4182-8881-F9946D11AF9B}" type="presParOf" srcId="{6F4FE3FC-403E-4DED-8919-6E120EBA3C4C}" destId="{6E072E06-4251-49D3-B44B-08E337576861}" srcOrd="8" destOrd="0" presId="urn:microsoft.com/office/officeart/2018/5/layout/IconCircleLabelList"/>
    <dgm:cxn modelId="{34EB272C-9802-499B-9634-FB7847AC639E}" type="presParOf" srcId="{6E072E06-4251-49D3-B44B-08E337576861}" destId="{08AD702F-6130-4FEF-86F1-6ECBDBDEAB3B}" srcOrd="0" destOrd="0" presId="urn:microsoft.com/office/officeart/2018/5/layout/IconCircleLabelList"/>
    <dgm:cxn modelId="{7B5FC7F7-5076-4485-8476-C403DAC93454}" type="presParOf" srcId="{6E072E06-4251-49D3-B44B-08E337576861}" destId="{32F1AD5E-205F-4996-81D9-7ECAA380A5E1}" srcOrd="1" destOrd="0" presId="urn:microsoft.com/office/officeart/2018/5/layout/IconCircleLabelList"/>
    <dgm:cxn modelId="{84FEF2C2-3BD0-4E5B-ACE9-EC6C0B7A1B63}" type="presParOf" srcId="{6E072E06-4251-49D3-B44B-08E337576861}" destId="{50B7221D-E62F-433E-80F5-5A27A7B94B21}" srcOrd="2" destOrd="0" presId="urn:microsoft.com/office/officeart/2018/5/layout/IconCircleLabelList"/>
    <dgm:cxn modelId="{E8952F1F-ADDD-400F-BB94-C73584385672}" type="presParOf" srcId="{6E072E06-4251-49D3-B44B-08E337576861}" destId="{B50FF3B7-5805-4A71-A2DE-89C20545943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33889-576D-49FB-9D8F-E815ED01C6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s-MX"/>
        </a:p>
      </dgm:t>
    </dgm:pt>
    <dgm:pt modelId="{2E3D3B6D-C73F-4913-B0EE-EB9BC9D29A54}">
      <dgm:prSet/>
      <dgm:spPr/>
      <dgm:t>
        <a:bodyPr/>
        <a:lstStyle/>
        <a:p>
          <a:r>
            <a:rPr lang="es-MX" b="1"/>
            <a:t>Establecer colaboración para actividades conjuntas que generen una cultura de protección, mejoramiento y conservación al ambiente.</a:t>
          </a:r>
        </a:p>
      </dgm:t>
    </dgm:pt>
    <dgm:pt modelId="{CD5D26FD-C94B-4A70-9D60-BB6A974876F4}" type="parTrans" cxnId="{B1766A9C-811E-4FF7-AAA1-F08E17DF1B68}">
      <dgm:prSet/>
      <dgm:spPr/>
      <dgm:t>
        <a:bodyPr/>
        <a:lstStyle/>
        <a:p>
          <a:endParaRPr lang="es-MX"/>
        </a:p>
      </dgm:t>
    </dgm:pt>
    <dgm:pt modelId="{765CD443-2ED6-4A18-86CA-F4D256DB6AC1}" type="sibTrans" cxnId="{B1766A9C-811E-4FF7-AAA1-F08E17DF1B68}">
      <dgm:prSet/>
      <dgm:spPr/>
      <dgm:t>
        <a:bodyPr/>
        <a:lstStyle/>
        <a:p>
          <a:endParaRPr lang="es-MX"/>
        </a:p>
      </dgm:t>
    </dgm:pt>
    <dgm:pt modelId="{4B7C8575-817F-436C-9C67-761C3C2B4B4F}">
      <dgm:prSet/>
      <dgm:spPr/>
      <dgm:t>
        <a:bodyPr/>
        <a:lstStyle/>
        <a:p>
          <a:r>
            <a:rPr lang="es-MX" b="1"/>
            <a:t>Acordar las medidas necesarias para prevenir y controlar la contaminación en la ciudad de Mexicali Baja California.</a:t>
          </a:r>
        </a:p>
      </dgm:t>
    </dgm:pt>
    <dgm:pt modelId="{0E1D947E-E365-473A-8F43-CC3A9AC913E9}" type="parTrans" cxnId="{AD628477-ED9A-43E9-9B64-9696A515AD1E}">
      <dgm:prSet/>
      <dgm:spPr/>
      <dgm:t>
        <a:bodyPr/>
        <a:lstStyle/>
        <a:p>
          <a:endParaRPr lang="es-MX"/>
        </a:p>
      </dgm:t>
    </dgm:pt>
    <dgm:pt modelId="{91B4DB6D-DD10-4C5D-AC8C-4ECC788E4676}" type="sibTrans" cxnId="{AD628477-ED9A-43E9-9B64-9696A515AD1E}">
      <dgm:prSet/>
      <dgm:spPr/>
      <dgm:t>
        <a:bodyPr/>
        <a:lstStyle/>
        <a:p>
          <a:endParaRPr lang="es-MX"/>
        </a:p>
      </dgm:t>
    </dgm:pt>
    <dgm:pt modelId="{79FC3E6B-212A-4BD0-82C3-132205BFBFCD}">
      <dgm:prSet/>
      <dgm:spPr/>
      <dgm:t>
        <a:bodyPr/>
        <a:lstStyle/>
        <a:p>
          <a:r>
            <a:rPr lang="es-MX" b="1"/>
            <a:t>Desarrollar un sistema de notificación para situaciones de emergencias ambientales.</a:t>
          </a:r>
        </a:p>
      </dgm:t>
    </dgm:pt>
    <dgm:pt modelId="{B1C48873-5AD2-43CD-9572-5C707A99841A}" type="parTrans" cxnId="{7E50C397-392E-4595-A21B-0DF3806A96D1}">
      <dgm:prSet/>
      <dgm:spPr/>
      <dgm:t>
        <a:bodyPr/>
        <a:lstStyle/>
        <a:p>
          <a:endParaRPr lang="es-MX"/>
        </a:p>
      </dgm:t>
    </dgm:pt>
    <dgm:pt modelId="{AE1F8278-73D4-4EF2-9439-D49033F1FE62}" type="sibTrans" cxnId="{7E50C397-392E-4595-A21B-0DF3806A96D1}">
      <dgm:prSet/>
      <dgm:spPr/>
      <dgm:t>
        <a:bodyPr/>
        <a:lstStyle/>
        <a:p>
          <a:endParaRPr lang="es-MX"/>
        </a:p>
      </dgm:t>
    </dgm:pt>
    <dgm:pt modelId="{0AD67D36-AF3C-432B-8DD9-6BE03124DC81}" type="pres">
      <dgm:prSet presAssocID="{D2533889-576D-49FB-9D8F-E815ED01C6A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63D0C96-8169-49B9-9FBF-D1AC62B8BFE3}" type="pres">
      <dgm:prSet presAssocID="{2E3D3B6D-C73F-4913-B0EE-EB9BC9D29A54}" presName="compNode" presStyleCnt="0"/>
      <dgm:spPr/>
    </dgm:pt>
    <dgm:pt modelId="{60675A56-B8E6-44AF-9B78-F14F4093BF2D}" type="pres">
      <dgm:prSet presAssocID="{2E3D3B6D-C73F-4913-B0EE-EB9BC9D29A54}" presName="bgRect" presStyleLbl="bgShp" presStyleIdx="0" presStyleCnt="3"/>
      <dgm:spPr/>
    </dgm:pt>
    <dgm:pt modelId="{AE81E510-F1A4-4690-AE17-10D473015BDE}" type="pres">
      <dgm:prSet presAssocID="{2E3D3B6D-C73F-4913-B0EE-EB9BC9D29A5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0BCA6B6-B8D9-497F-9A8C-47E773587081}" type="pres">
      <dgm:prSet presAssocID="{2E3D3B6D-C73F-4913-B0EE-EB9BC9D29A54}" presName="spaceRect" presStyleCnt="0"/>
      <dgm:spPr/>
    </dgm:pt>
    <dgm:pt modelId="{CC4BF075-149F-496F-A2A6-004C79B2B41F}" type="pres">
      <dgm:prSet presAssocID="{2E3D3B6D-C73F-4913-B0EE-EB9BC9D29A5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D9749C71-467C-4055-BFE4-951A437C6238}" type="pres">
      <dgm:prSet presAssocID="{765CD443-2ED6-4A18-86CA-F4D256DB6AC1}" presName="sibTrans" presStyleCnt="0"/>
      <dgm:spPr/>
    </dgm:pt>
    <dgm:pt modelId="{1385ABB4-B130-46F5-85FA-540B8C336A37}" type="pres">
      <dgm:prSet presAssocID="{4B7C8575-817F-436C-9C67-761C3C2B4B4F}" presName="compNode" presStyleCnt="0"/>
      <dgm:spPr/>
    </dgm:pt>
    <dgm:pt modelId="{2190D81E-A576-4F2C-8C30-4A8BC087613E}" type="pres">
      <dgm:prSet presAssocID="{4B7C8575-817F-436C-9C67-761C3C2B4B4F}" presName="bgRect" presStyleLbl="bgShp" presStyleIdx="1" presStyleCnt="3"/>
      <dgm:spPr/>
    </dgm:pt>
    <dgm:pt modelId="{32937200-1616-4E2C-B8B9-FCCA26C5772D}" type="pres">
      <dgm:prSet presAssocID="{4B7C8575-817F-436C-9C67-761C3C2B4B4F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3C3289B-C7DE-49B0-B486-A2314F80A339}" type="pres">
      <dgm:prSet presAssocID="{4B7C8575-817F-436C-9C67-761C3C2B4B4F}" presName="spaceRect" presStyleCnt="0"/>
      <dgm:spPr/>
    </dgm:pt>
    <dgm:pt modelId="{EF14651D-22F9-4E4A-B537-C581427E9DEE}" type="pres">
      <dgm:prSet presAssocID="{4B7C8575-817F-436C-9C67-761C3C2B4B4F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C53E7D40-D38A-4947-9086-688C9EEE27B1}" type="pres">
      <dgm:prSet presAssocID="{91B4DB6D-DD10-4C5D-AC8C-4ECC788E4676}" presName="sibTrans" presStyleCnt="0"/>
      <dgm:spPr/>
    </dgm:pt>
    <dgm:pt modelId="{18D6A963-BE16-4E3B-8130-14A44938926F}" type="pres">
      <dgm:prSet presAssocID="{79FC3E6B-212A-4BD0-82C3-132205BFBFCD}" presName="compNode" presStyleCnt="0"/>
      <dgm:spPr/>
    </dgm:pt>
    <dgm:pt modelId="{8627C0F2-AF86-43D5-8FDA-B1E0F67D2075}" type="pres">
      <dgm:prSet presAssocID="{79FC3E6B-212A-4BD0-82C3-132205BFBFCD}" presName="bgRect" presStyleLbl="bgShp" presStyleIdx="2" presStyleCnt="3"/>
      <dgm:spPr/>
    </dgm:pt>
    <dgm:pt modelId="{84EAB510-9908-413F-A4B3-D0D8E4952B02}" type="pres">
      <dgm:prSet presAssocID="{79FC3E6B-212A-4BD0-82C3-132205BFBFCD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20E3D01-5A27-4BBE-80AA-4D17E3E7CD2E}" type="pres">
      <dgm:prSet presAssocID="{79FC3E6B-212A-4BD0-82C3-132205BFBFCD}" presName="spaceRect" presStyleCnt="0"/>
      <dgm:spPr/>
    </dgm:pt>
    <dgm:pt modelId="{9CE6DF3F-2AA8-4CBE-8F6F-E487643121B6}" type="pres">
      <dgm:prSet presAssocID="{79FC3E6B-212A-4BD0-82C3-132205BFBFCD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AD628477-ED9A-43E9-9B64-9696A515AD1E}" srcId="{D2533889-576D-49FB-9D8F-E815ED01C6A3}" destId="{4B7C8575-817F-436C-9C67-761C3C2B4B4F}" srcOrd="1" destOrd="0" parTransId="{0E1D947E-E365-473A-8F43-CC3A9AC913E9}" sibTransId="{91B4DB6D-DD10-4C5D-AC8C-4ECC788E4676}"/>
    <dgm:cxn modelId="{373D81F0-42E0-4478-80DF-010FF4FA6120}" type="presOf" srcId="{4B7C8575-817F-436C-9C67-761C3C2B4B4F}" destId="{EF14651D-22F9-4E4A-B537-C581427E9DEE}" srcOrd="0" destOrd="0" presId="urn:microsoft.com/office/officeart/2018/2/layout/IconVerticalSolidList"/>
    <dgm:cxn modelId="{7ECD44CF-BCF5-409D-84DF-9D6B7D26E9A8}" type="presOf" srcId="{2E3D3B6D-C73F-4913-B0EE-EB9BC9D29A54}" destId="{CC4BF075-149F-496F-A2A6-004C79B2B41F}" srcOrd="0" destOrd="0" presId="urn:microsoft.com/office/officeart/2018/2/layout/IconVerticalSolidList"/>
    <dgm:cxn modelId="{4AC96907-04C8-4177-A47B-4E1380F3B0EC}" type="presOf" srcId="{D2533889-576D-49FB-9D8F-E815ED01C6A3}" destId="{0AD67D36-AF3C-432B-8DD9-6BE03124DC81}" srcOrd="0" destOrd="0" presId="urn:microsoft.com/office/officeart/2018/2/layout/IconVerticalSolidList"/>
    <dgm:cxn modelId="{B1766A9C-811E-4FF7-AAA1-F08E17DF1B68}" srcId="{D2533889-576D-49FB-9D8F-E815ED01C6A3}" destId="{2E3D3B6D-C73F-4913-B0EE-EB9BC9D29A54}" srcOrd="0" destOrd="0" parTransId="{CD5D26FD-C94B-4A70-9D60-BB6A974876F4}" sibTransId="{765CD443-2ED6-4A18-86CA-F4D256DB6AC1}"/>
    <dgm:cxn modelId="{E5FE11B1-9578-4941-9568-137F84B80430}" type="presOf" srcId="{79FC3E6B-212A-4BD0-82C3-132205BFBFCD}" destId="{9CE6DF3F-2AA8-4CBE-8F6F-E487643121B6}" srcOrd="0" destOrd="0" presId="urn:microsoft.com/office/officeart/2018/2/layout/IconVerticalSolidList"/>
    <dgm:cxn modelId="{7E50C397-392E-4595-A21B-0DF3806A96D1}" srcId="{D2533889-576D-49FB-9D8F-E815ED01C6A3}" destId="{79FC3E6B-212A-4BD0-82C3-132205BFBFCD}" srcOrd="2" destOrd="0" parTransId="{B1C48873-5AD2-43CD-9572-5C707A99841A}" sibTransId="{AE1F8278-73D4-4EF2-9439-D49033F1FE62}"/>
    <dgm:cxn modelId="{05DB0E6D-F3AA-4D8D-A475-DF75B70436E9}" type="presParOf" srcId="{0AD67D36-AF3C-432B-8DD9-6BE03124DC81}" destId="{063D0C96-8169-49B9-9FBF-D1AC62B8BFE3}" srcOrd="0" destOrd="0" presId="urn:microsoft.com/office/officeart/2018/2/layout/IconVerticalSolidList"/>
    <dgm:cxn modelId="{AF4466E0-27B7-4BCF-A3C9-9E56BFCEDD6E}" type="presParOf" srcId="{063D0C96-8169-49B9-9FBF-D1AC62B8BFE3}" destId="{60675A56-B8E6-44AF-9B78-F14F4093BF2D}" srcOrd="0" destOrd="0" presId="urn:microsoft.com/office/officeart/2018/2/layout/IconVerticalSolidList"/>
    <dgm:cxn modelId="{2F76EC89-1657-4967-8655-9CF108E12815}" type="presParOf" srcId="{063D0C96-8169-49B9-9FBF-D1AC62B8BFE3}" destId="{AE81E510-F1A4-4690-AE17-10D473015BDE}" srcOrd="1" destOrd="0" presId="urn:microsoft.com/office/officeart/2018/2/layout/IconVerticalSolidList"/>
    <dgm:cxn modelId="{33761596-F3B1-44B5-83EE-A9722D79D53B}" type="presParOf" srcId="{063D0C96-8169-49B9-9FBF-D1AC62B8BFE3}" destId="{E0BCA6B6-B8D9-497F-9A8C-47E773587081}" srcOrd="2" destOrd="0" presId="urn:microsoft.com/office/officeart/2018/2/layout/IconVerticalSolidList"/>
    <dgm:cxn modelId="{C4AC4886-C5BA-4D94-B282-90C222EFA87D}" type="presParOf" srcId="{063D0C96-8169-49B9-9FBF-D1AC62B8BFE3}" destId="{CC4BF075-149F-496F-A2A6-004C79B2B41F}" srcOrd="3" destOrd="0" presId="urn:microsoft.com/office/officeart/2018/2/layout/IconVerticalSolidList"/>
    <dgm:cxn modelId="{CEADECDA-21F2-4523-B8DB-C8E625F598BD}" type="presParOf" srcId="{0AD67D36-AF3C-432B-8DD9-6BE03124DC81}" destId="{D9749C71-467C-4055-BFE4-951A437C6238}" srcOrd="1" destOrd="0" presId="urn:microsoft.com/office/officeart/2018/2/layout/IconVerticalSolidList"/>
    <dgm:cxn modelId="{B6F735D5-CC6D-410D-8C20-0AE5D770845C}" type="presParOf" srcId="{0AD67D36-AF3C-432B-8DD9-6BE03124DC81}" destId="{1385ABB4-B130-46F5-85FA-540B8C336A37}" srcOrd="2" destOrd="0" presId="urn:microsoft.com/office/officeart/2018/2/layout/IconVerticalSolidList"/>
    <dgm:cxn modelId="{2B8B91B9-A3EE-40C9-A248-41434335E76B}" type="presParOf" srcId="{1385ABB4-B130-46F5-85FA-540B8C336A37}" destId="{2190D81E-A576-4F2C-8C30-4A8BC087613E}" srcOrd="0" destOrd="0" presId="urn:microsoft.com/office/officeart/2018/2/layout/IconVerticalSolidList"/>
    <dgm:cxn modelId="{0B9A7B74-CF29-4E31-9E29-64CD3335A047}" type="presParOf" srcId="{1385ABB4-B130-46F5-85FA-540B8C336A37}" destId="{32937200-1616-4E2C-B8B9-FCCA26C5772D}" srcOrd="1" destOrd="0" presId="urn:microsoft.com/office/officeart/2018/2/layout/IconVerticalSolidList"/>
    <dgm:cxn modelId="{55D3B6B8-855A-4D1D-B91A-59D4BFDDFEE0}" type="presParOf" srcId="{1385ABB4-B130-46F5-85FA-540B8C336A37}" destId="{D3C3289B-C7DE-49B0-B486-A2314F80A339}" srcOrd="2" destOrd="0" presId="urn:microsoft.com/office/officeart/2018/2/layout/IconVerticalSolidList"/>
    <dgm:cxn modelId="{550603A2-518B-4B95-8F62-3CAC1917D026}" type="presParOf" srcId="{1385ABB4-B130-46F5-85FA-540B8C336A37}" destId="{EF14651D-22F9-4E4A-B537-C581427E9DEE}" srcOrd="3" destOrd="0" presId="urn:microsoft.com/office/officeart/2018/2/layout/IconVerticalSolidList"/>
    <dgm:cxn modelId="{4039A6F5-94E8-4BFB-9866-8252217A5374}" type="presParOf" srcId="{0AD67D36-AF3C-432B-8DD9-6BE03124DC81}" destId="{C53E7D40-D38A-4947-9086-688C9EEE27B1}" srcOrd="3" destOrd="0" presId="urn:microsoft.com/office/officeart/2018/2/layout/IconVerticalSolidList"/>
    <dgm:cxn modelId="{6BF0AA53-0DDA-4298-97A3-4193F404CB7B}" type="presParOf" srcId="{0AD67D36-AF3C-432B-8DD9-6BE03124DC81}" destId="{18D6A963-BE16-4E3B-8130-14A44938926F}" srcOrd="4" destOrd="0" presId="urn:microsoft.com/office/officeart/2018/2/layout/IconVerticalSolidList"/>
    <dgm:cxn modelId="{A88DBA51-0A9C-4E1E-B127-CC134EF3F622}" type="presParOf" srcId="{18D6A963-BE16-4E3B-8130-14A44938926F}" destId="{8627C0F2-AF86-43D5-8FDA-B1E0F67D2075}" srcOrd="0" destOrd="0" presId="urn:microsoft.com/office/officeart/2018/2/layout/IconVerticalSolidList"/>
    <dgm:cxn modelId="{1798C481-2ED5-4F9A-B010-65B00A54F737}" type="presParOf" srcId="{18D6A963-BE16-4E3B-8130-14A44938926F}" destId="{84EAB510-9908-413F-A4B3-D0D8E4952B02}" srcOrd="1" destOrd="0" presId="urn:microsoft.com/office/officeart/2018/2/layout/IconVerticalSolidList"/>
    <dgm:cxn modelId="{9C8EC849-DC6D-4882-AE08-C4CC8A8FB88D}" type="presParOf" srcId="{18D6A963-BE16-4E3B-8130-14A44938926F}" destId="{520E3D01-5A27-4BBE-80AA-4D17E3E7CD2E}" srcOrd="2" destOrd="0" presId="urn:microsoft.com/office/officeart/2018/2/layout/IconVerticalSolidList"/>
    <dgm:cxn modelId="{0F5ED67C-10D4-477B-AA91-C33EB5A79946}" type="presParOf" srcId="{18D6A963-BE16-4E3B-8130-14A44938926F}" destId="{9CE6DF3F-2AA8-4CBE-8F6F-E487643121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8CDF50-C1D6-4B49-9C0F-C9778EC1A725}" type="doc">
      <dgm:prSet loTypeId="urn:microsoft.com/office/officeart/2005/8/layout/hList6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C4090057-6842-4DDC-A531-9AA48ABDADCD}">
      <dgm:prSet phldrT="[Texto]" custT="1"/>
      <dgm:spPr/>
      <dgm:t>
        <a:bodyPr/>
        <a:lstStyle/>
        <a:p>
          <a:r>
            <a:rPr lang="es-MX" sz="1800" b="1" dirty="0"/>
            <a:t>Mesa 1. Monitoreo Ambiental </a:t>
          </a:r>
        </a:p>
      </dgm:t>
    </dgm:pt>
    <dgm:pt modelId="{9BBCD123-E55C-4A39-94B2-7C290DEAAF17}" type="parTrans" cxnId="{52D96BF6-B363-4A89-A30F-BAD75B3F856B}">
      <dgm:prSet/>
      <dgm:spPr/>
      <dgm:t>
        <a:bodyPr/>
        <a:lstStyle/>
        <a:p>
          <a:endParaRPr lang="es-MX" sz="2800" b="1"/>
        </a:p>
      </dgm:t>
    </dgm:pt>
    <dgm:pt modelId="{4208ECBF-8157-41F8-B338-54427F0B5F34}" type="sibTrans" cxnId="{52D96BF6-B363-4A89-A30F-BAD75B3F856B}">
      <dgm:prSet/>
      <dgm:spPr/>
      <dgm:t>
        <a:bodyPr/>
        <a:lstStyle/>
        <a:p>
          <a:endParaRPr lang="es-MX" sz="2800" b="1"/>
        </a:p>
      </dgm:t>
    </dgm:pt>
    <dgm:pt modelId="{84250EC6-0251-442C-8662-F433C458C6EE}">
      <dgm:prSet phldrT="[Texto]" custT="1"/>
      <dgm:spPr/>
      <dgm:t>
        <a:bodyPr/>
        <a:lstStyle/>
        <a:p>
          <a:r>
            <a:rPr lang="es-MX" sz="1800" b="1" dirty="0"/>
            <a:t>Mesa 3. Verificación vehicular </a:t>
          </a:r>
        </a:p>
      </dgm:t>
    </dgm:pt>
    <dgm:pt modelId="{BA013234-E6BE-4F95-BF6A-D388B59888CD}" type="parTrans" cxnId="{ECEF7CC3-506B-4B4B-BAFD-941E758416DA}">
      <dgm:prSet/>
      <dgm:spPr/>
      <dgm:t>
        <a:bodyPr/>
        <a:lstStyle/>
        <a:p>
          <a:endParaRPr lang="es-MX" sz="2800" b="1"/>
        </a:p>
      </dgm:t>
    </dgm:pt>
    <dgm:pt modelId="{131CA40C-13B5-4FD1-9AB4-26373493B1FF}" type="sibTrans" cxnId="{ECEF7CC3-506B-4B4B-BAFD-941E758416DA}">
      <dgm:prSet/>
      <dgm:spPr/>
      <dgm:t>
        <a:bodyPr/>
        <a:lstStyle/>
        <a:p>
          <a:endParaRPr lang="es-MX" sz="2800" b="1"/>
        </a:p>
      </dgm:t>
    </dgm:pt>
    <dgm:pt modelId="{3F0DAD7E-1CFB-4342-B88D-7A71AC906D7A}">
      <dgm:prSet phldrT="[Texto]" custT="1"/>
      <dgm:spPr/>
      <dgm:t>
        <a:bodyPr/>
        <a:lstStyle/>
        <a:p>
          <a:r>
            <a:rPr lang="es-MX" sz="1800" b="1" dirty="0"/>
            <a:t>Mesa 4. </a:t>
          </a:r>
        </a:p>
        <a:p>
          <a:r>
            <a:rPr lang="es-MX" sz="1800" b="1" dirty="0"/>
            <a:t>Pavimentación y drenaje pluvial</a:t>
          </a:r>
        </a:p>
      </dgm:t>
    </dgm:pt>
    <dgm:pt modelId="{3A941162-79F4-43F5-8A88-121E71B1EC8D}" type="parTrans" cxnId="{6EC3E55C-0053-4834-B53C-9703E3EBFDB4}">
      <dgm:prSet/>
      <dgm:spPr/>
      <dgm:t>
        <a:bodyPr/>
        <a:lstStyle/>
        <a:p>
          <a:endParaRPr lang="es-MX" sz="2800" b="1"/>
        </a:p>
      </dgm:t>
    </dgm:pt>
    <dgm:pt modelId="{78D00FE6-828B-4E22-A8CD-45F38BC6F1C3}" type="sibTrans" cxnId="{6EC3E55C-0053-4834-B53C-9703E3EBFDB4}">
      <dgm:prSet/>
      <dgm:spPr/>
      <dgm:t>
        <a:bodyPr/>
        <a:lstStyle/>
        <a:p>
          <a:endParaRPr lang="es-MX" sz="2800" b="1"/>
        </a:p>
      </dgm:t>
    </dgm:pt>
    <dgm:pt modelId="{68551E6A-2F4F-43F4-B5AB-83A0C4AFCAA9}">
      <dgm:prSet phldrT="[Texto]" custT="1"/>
      <dgm:spPr/>
      <dgm:t>
        <a:bodyPr/>
        <a:lstStyle/>
        <a:p>
          <a:r>
            <a:rPr lang="es-MX" sz="1800" b="1" dirty="0"/>
            <a:t>Mesa 2. Laboratorio de salud ambiental </a:t>
          </a:r>
        </a:p>
      </dgm:t>
    </dgm:pt>
    <dgm:pt modelId="{55C1C72B-54F5-486D-A56A-7E349FAB3CB6}" type="parTrans" cxnId="{E7633B54-A9BA-4AF1-AAE4-3DE63025669C}">
      <dgm:prSet/>
      <dgm:spPr/>
      <dgm:t>
        <a:bodyPr/>
        <a:lstStyle/>
        <a:p>
          <a:endParaRPr lang="es-MX" sz="2800" b="1"/>
        </a:p>
      </dgm:t>
    </dgm:pt>
    <dgm:pt modelId="{2A1A6F1C-EDB4-4D0D-93C0-87C0A82033B6}" type="sibTrans" cxnId="{E7633B54-A9BA-4AF1-AAE4-3DE63025669C}">
      <dgm:prSet/>
      <dgm:spPr/>
      <dgm:t>
        <a:bodyPr/>
        <a:lstStyle/>
        <a:p>
          <a:endParaRPr lang="es-MX" sz="2800" b="1"/>
        </a:p>
      </dgm:t>
    </dgm:pt>
    <dgm:pt modelId="{E2C29A94-A609-4FE1-BB15-4DB9D6368F9E}">
      <dgm:prSet phldrT="[Texto]" custT="1"/>
      <dgm:spPr/>
      <dgm:t>
        <a:bodyPr/>
        <a:lstStyle/>
        <a:p>
          <a:r>
            <a:rPr lang="es-MX" sz="1800" b="1" dirty="0"/>
            <a:t>Mesa 5. Control de emisiones en industria y comercio</a:t>
          </a:r>
        </a:p>
      </dgm:t>
    </dgm:pt>
    <dgm:pt modelId="{AAF395C0-8541-4ECC-8B5D-D0DB233A4848}" type="parTrans" cxnId="{07E8AD52-110C-425E-B7DF-6AAD4FF2F979}">
      <dgm:prSet/>
      <dgm:spPr/>
      <dgm:t>
        <a:bodyPr/>
        <a:lstStyle/>
        <a:p>
          <a:endParaRPr lang="es-MX" sz="2800" b="1"/>
        </a:p>
      </dgm:t>
    </dgm:pt>
    <dgm:pt modelId="{04879557-DBED-4DA3-A76A-D85A2DA96E44}" type="sibTrans" cxnId="{07E8AD52-110C-425E-B7DF-6AAD4FF2F979}">
      <dgm:prSet/>
      <dgm:spPr/>
      <dgm:t>
        <a:bodyPr/>
        <a:lstStyle/>
        <a:p>
          <a:endParaRPr lang="es-MX" sz="2800" b="1"/>
        </a:p>
      </dgm:t>
    </dgm:pt>
    <dgm:pt modelId="{3D828861-DC21-421B-BBAB-60C9886EDAB4}">
      <dgm:prSet phldrT="[Texto]" custT="1"/>
      <dgm:spPr/>
      <dgm:t>
        <a:bodyPr/>
        <a:lstStyle/>
        <a:p>
          <a:r>
            <a:rPr lang="es-MX" sz="1800" b="1" dirty="0"/>
            <a:t>Mesa 6. Vigilancia en Salud Pública por contaminación del aire</a:t>
          </a:r>
        </a:p>
      </dgm:t>
    </dgm:pt>
    <dgm:pt modelId="{F8B36E3B-938D-4452-AB21-6AAF9F8F3900}" type="parTrans" cxnId="{14AAF169-8983-4438-B07E-1024C996DD6D}">
      <dgm:prSet/>
      <dgm:spPr/>
      <dgm:t>
        <a:bodyPr/>
        <a:lstStyle/>
        <a:p>
          <a:endParaRPr lang="es-MX" sz="2800" b="1"/>
        </a:p>
      </dgm:t>
    </dgm:pt>
    <dgm:pt modelId="{F3242472-5EF0-46F1-8EF3-DB52879638BF}" type="sibTrans" cxnId="{14AAF169-8983-4438-B07E-1024C996DD6D}">
      <dgm:prSet/>
      <dgm:spPr/>
      <dgm:t>
        <a:bodyPr/>
        <a:lstStyle/>
        <a:p>
          <a:endParaRPr lang="es-MX" sz="2800" b="1"/>
        </a:p>
      </dgm:t>
    </dgm:pt>
    <dgm:pt modelId="{A69ED4A2-049A-4428-B190-EAF2DA4E8732}" type="pres">
      <dgm:prSet presAssocID="{D88CDF50-C1D6-4B49-9C0F-C9778EC1A7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AEAED1-ADB4-43EF-BAF1-B504A821448D}" type="pres">
      <dgm:prSet presAssocID="{C4090057-6842-4DDC-A531-9AA48ABDAD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21D8B5-6286-49F5-AB66-2A0465BCD707}" type="pres">
      <dgm:prSet presAssocID="{4208ECBF-8157-41F8-B338-54427F0B5F34}" presName="sibTrans" presStyleCnt="0"/>
      <dgm:spPr/>
    </dgm:pt>
    <dgm:pt modelId="{D9C952CC-334E-4CCD-8B88-05465FEC40A8}" type="pres">
      <dgm:prSet presAssocID="{68551E6A-2F4F-43F4-B5AB-83A0C4AFCAA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B3395F-7CFD-4BD2-990B-FBD56E31545C}" type="pres">
      <dgm:prSet presAssocID="{2A1A6F1C-EDB4-4D0D-93C0-87C0A82033B6}" presName="sibTrans" presStyleCnt="0"/>
      <dgm:spPr/>
    </dgm:pt>
    <dgm:pt modelId="{B592C305-BC46-4764-9635-28A8CC2D7508}" type="pres">
      <dgm:prSet presAssocID="{84250EC6-0251-442C-8662-F433C458C6E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1607EE-0CF5-43D7-A792-511DC908EDCA}" type="pres">
      <dgm:prSet presAssocID="{131CA40C-13B5-4FD1-9AB4-26373493B1FF}" presName="sibTrans" presStyleCnt="0"/>
      <dgm:spPr/>
    </dgm:pt>
    <dgm:pt modelId="{43CB8D96-3679-4787-9E1A-3D3F0531CC8E}" type="pres">
      <dgm:prSet presAssocID="{3F0DAD7E-1CFB-4342-B88D-7A71AC906D7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C970BB-894D-4E1F-AE1B-71A97AFF1A5F}" type="pres">
      <dgm:prSet presAssocID="{78D00FE6-828B-4E22-A8CD-45F38BC6F1C3}" presName="sibTrans" presStyleCnt="0"/>
      <dgm:spPr/>
    </dgm:pt>
    <dgm:pt modelId="{1D7E4D47-E044-4CAA-AAF2-2E2F03B5FEEA}" type="pres">
      <dgm:prSet presAssocID="{E2C29A94-A609-4FE1-BB15-4DB9D6368F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817104-5F52-4DD0-9C96-648E5E770006}" type="pres">
      <dgm:prSet presAssocID="{04879557-DBED-4DA3-A76A-D85A2DA96E44}" presName="sibTrans" presStyleCnt="0"/>
      <dgm:spPr/>
    </dgm:pt>
    <dgm:pt modelId="{75E0CA87-8686-4178-801F-0380CFBEB44B}" type="pres">
      <dgm:prSet presAssocID="{3D828861-DC21-421B-BBAB-60C9886EDAB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2D96BF6-B363-4A89-A30F-BAD75B3F856B}" srcId="{D88CDF50-C1D6-4B49-9C0F-C9778EC1A725}" destId="{C4090057-6842-4DDC-A531-9AA48ABDADCD}" srcOrd="0" destOrd="0" parTransId="{9BBCD123-E55C-4A39-94B2-7C290DEAAF17}" sibTransId="{4208ECBF-8157-41F8-B338-54427F0B5F34}"/>
    <dgm:cxn modelId="{65ED16DA-D3F0-4658-A645-3B3FC08A035A}" type="presOf" srcId="{3D828861-DC21-421B-BBAB-60C9886EDAB4}" destId="{75E0CA87-8686-4178-801F-0380CFBEB44B}" srcOrd="0" destOrd="0" presId="urn:microsoft.com/office/officeart/2005/8/layout/hList6"/>
    <dgm:cxn modelId="{4EE53FD4-6A24-4809-B2A1-0EC7D695DB00}" type="presOf" srcId="{3F0DAD7E-1CFB-4342-B88D-7A71AC906D7A}" destId="{43CB8D96-3679-4787-9E1A-3D3F0531CC8E}" srcOrd="0" destOrd="0" presId="urn:microsoft.com/office/officeart/2005/8/layout/hList6"/>
    <dgm:cxn modelId="{07E8AD52-110C-425E-B7DF-6AAD4FF2F979}" srcId="{D88CDF50-C1D6-4B49-9C0F-C9778EC1A725}" destId="{E2C29A94-A609-4FE1-BB15-4DB9D6368F9E}" srcOrd="4" destOrd="0" parTransId="{AAF395C0-8541-4ECC-8B5D-D0DB233A4848}" sibTransId="{04879557-DBED-4DA3-A76A-D85A2DA96E44}"/>
    <dgm:cxn modelId="{EB63559C-3001-4CF7-A0FD-F7B6DC789127}" type="presOf" srcId="{E2C29A94-A609-4FE1-BB15-4DB9D6368F9E}" destId="{1D7E4D47-E044-4CAA-AAF2-2E2F03B5FEEA}" srcOrd="0" destOrd="0" presId="urn:microsoft.com/office/officeart/2005/8/layout/hList6"/>
    <dgm:cxn modelId="{82C55A93-C328-4E1F-9A6B-827528B125A6}" type="presOf" srcId="{84250EC6-0251-442C-8662-F433C458C6EE}" destId="{B592C305-BC46-4764-9635-28A8CC2D7508}" srcOrd="0" destOrd="0" presId="urn:microsoft.com/office/officeart/2005/8/layout/hList6"/>
    <dgm:cxn modelId="{B83ECFFD-CACE-48F4-8166-B9BC7C6373EA}" type="presOf" srcId="{68551E6A-2F4F-43F4-B5AB-83A0C4AFCAA9}" destId="{D9C952CC-334E-4CCD-8B88-05465FEC40A8}" srcOrd="0" destOrd="0" presId="urn:microsoft.com/office/officeart/2005/8/layout/hList6"/>
    <dgm:cxn modelId="{E7633B54-A9BA-4AF1-AAE4-3DE63025669C}" srcId="{D88CDF50-C1D6-4B49-9C0F-C9778EC1A725}" destId="{68551E6A-2F4F-43F4-B5AB-83A0C4AFCAA9}" srcOrd="1" destOrd="0" parTransId="{55C1C72B-54F5-486D-A56A-7E349FAB3CB6}" sibTransId="{2A1A6F1C-EDB4-4D0D-93C0-87C0A82033B6}"/>
    <dgm:cxn modelId="{5C640990-EFB8-4A75-B07E-68ABA2A6E2F4}" type="presOf" srcId="{D88CDF50-C1D6-4B49-9C0F-C9778EC1A725}" destId="{A69ED4A2-049A-4428-B190-EAF2DA4E8732}" srcOrd="0" destOrd="0" presId="urn:microsoft.com/office/officeart/2005/8/layout/hList6"/>
    <dgm:cxn modelId="{ECEF7CC3-506B-4B4B-BAFD-941E758416DA}" srcId="{D88CDF50-C1D6-4B49-9C0F-C9778EC1A725}" destId="{84250EC6-0251-442C-8662-F433C458C6EE}" srcOrd="2" destOrd="0" parTransId="{BA013234-E6BE-4F95-BF6A-D388B59888CD}" sibTransId="{131CA40C-13B5-4FD1-9AB4-26373493B1FF}"/>
    <dgm:cxn modelId="{14AAF169-8983-4438-B07E-1024C996DD6D}" srcId="{D88CDF50-C1D6-4B49-9C0F-C9778EC1A725}" destId="{3D828861-DC21-421B-BBAB-60C9886EDAB4}" srcOrd="5" destOrd="0" parTransId="{F8B36E3B-938D-4452-AB21-6AAF9F8F3900}" sibTransId="{F3242472-5EF0-46F1-8EF3-DB52879638BF}"/>
    <dgm:cxn modelId="{6EC3E55C-0053-4834-B53C-9703E3EBFDB4}" srcId="{D88CDF50-C1D6-4B49-9C0F-C9778EC1A725}" destId="{3F0DAD7E-1CFB-4342-B88D-7A71AC906D7A}" srcOrd="3" destOrd="0" parTransId="{3A941162-79F4-43F5-8A88-121E71B1EC8D}" sibTransId="{78D00FE6-828B-4E22-A8CD-45F38BC6F1C3}"/>
    <dgm:cxn modelId="{635267C9-EC1F-4F1D-9C81-1000013CDC76}" type="presOf" srcId="{C4090057-6842-4DDC-A531-9AA48ABDADCD}" destId="{22AEAED1-ADB4-43EF-BAF1-B504A821448D}" srcOrd="0" destOrd="0" presId="urn:microsoft.com/office/officeart/2005/8/layout/hList6"/>
    <dgm:cxn modelId="{88A0171B-2996-4E6B-9DE2-895B52FD2475}" type="presParOf" srcId="{A69ED4A2-049A-4428-B190-EAF2DA4E8732}" destId="{22AEAED1-ADB4-43EF-BAF1-B504A821448D}" srcOrd="0" destOrd="0" presId="urn:microsoft.com/office/officeart/2005/8/layout/hList6"/>
    <dgm:cxn modelId="{6809AA92-85E6-46CD-962D-575FAAD077F9}" type="presParOf" srcId="{A69ED4A2-049A-4428-B190-EAF2DA4E8732}" destId="{0021D8B5-6286-49F5-AB66-2A0465BCD707}" srcOrd="1" destOrd="0" presId="urn:microsoft.com/office/officeart/2005/8/layout/hList6"/>
    <dgm:cxn modelId="{BE9CE76A-9FED-423F-970C-C890E3AF41AE}" type="presParOf" srcId="{A69ED4A2-049A-4428-B190-EAF2DA4E8732}" destId="{D9C952CC-334E-4CCD-8B88-05465FEC40A8}" srcOrd="2" destOrd="0" presId="urn:microsoft.com/office/officeart/2005/8/layout/hList6"/>
    <dgm:cxn modelId="{EB68D4C9-CB68-4044-9DED-94F4919D640C}" type="presParOf" srcId="{A69ED4A2-049A-4428-B190-EAF2DA4E8732}" destId="{2EB3395F-7CFD-4BD2-990B-FBD56E31545C}" srcOrd="3" destOrd="0" presId="urn:microsoft.com/office/officeart/2005/8/layout/hList6"/>
    <dgm:cxn modelId="{76824C3C-3FA7-49A0-A414-E0E586EE8A8E}" type="presParOf" srcId="{A69ED4A2-049A-4428-B190-EAF2DA4E8732}" destId="{B592C305-BC46-4764-9635-28A8CC2D7508}" srcOrd="4" destOrd="0" presId="urn:microsoft.com/office/officeart/2005/8/layout/hList6"/>
    <dgm:cxn modelId="{3412B039-7DBE-4476-9AC0-66041C52626C}" type="presParOf" srcId="{A69ED4A2-049A-4428-B190-EAF2DA4E8732}" destId="{7C1607EE-0CF5-43D7-A792-511DC908EDCA}" srcOrd="5" destOrd="0" presId="urn:microsoft.com/office/officeart/2005/8/layout/hList6"/>
    <dgm:cxn modelId="{6FC3F63D-FF2F-4F1C-8492-DB341418ED8F}" type="presParOf" srcId="{A69ED4A2-049A-4428-B190-EAF2DA4E8732}" destId="{43CB8D96-3679-4787-9E1A-3D3F0531CC8E}" srcOrd="6" destOrd="0" presId="urn:microsoft.com/office/officeart/2005/8/layout/hList6"/>
    <dgm:cxn modelId="{0C2F29EB-F391-4B87-BDF1-88BDB634A130}" type="presParOf" srcId="{A69ED4A2-049A-4428-B190-EAF2DA4E8732}" destId="{08C970BB-894D-4E1F-AE1B-71A97AFF1A5F}" srcOrd="7" destOrd="0" presId="urn:microsoft.com/office/officeart/2005/8/layout/hList6"/>
    <dgm:cxn modelId="{831EBC33-2EBC-47FE-BAE7-0B8057246788}" type="presParOf" srcId="{A69ED4A2-049A-4428-B190-EAF2DA4E8732}" destId="{1D7E4D47-E044-4CAA-AAF2-2E2F03B5FEEA}" srcOrd="8" destOrd="0" presId="urn:microsoft.com/office/officeart/2005/8/layout/hList6"/>
    <dgm:cxn modelId="{9CF9604E-77C4-435B-8922-92AE5A462616}" type="presParOf" srcId="{A69ED4A2-049A-4428-B190-EAF2DA4E8732}" destId="{64817104-5F52-4DD0-9C96-648E5E770006}" srcOrd="9" destOrd="0" presId="urn:microsoft.com/office/officeart/2005/8/layout/hList6"/>
    <dgm:cxn modelId="{BBC87573-8D4F-4356-8DC7-940590ADE3DA}" type="presParOf" srcId="{A69ED4A2-049A-4428-B190-EAF2DA4E8732}" destId="{75E0CA87-8686-4178-801F-0380CFBEB44B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454A6E-647B-4914-A983-20B1FD567613}" type="doc">
      <dgm:prSet loTypeId="urn:microsoft.com/office/officeart/2005/8/layout/list1" loCatId="list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2D96CAD2-A841-4C0E-8E3A-462F701E94B7}">
      <dgm:prSet phldrT="[Texto]" custT="1"/>
      <dgm:spPr>
        <a:solidFill>
          <a:srgbClr val="7B8435"/>
        </a:solidFill>
      </dgm:spPr>
      <dgm:t>
        <a:bodyPr/>
        <a:lstStyle/>
        <a:p>
          <a:r>
            <a:rPr lang="es-MX" sz="2000" dirty="0"/>
            <a:t>Disminuir emisiones contaminantes de la industria y el comercio relacionados con los daños a la salud</a:t>
          </a:r>
          <a:r>
            <a:rPr lang="es-MX" sz="1800" dirty="0"/>
            <a:t>.</a:t>
          </a:r>
        </a:p>
      </dgm:t>
    </dgm:pt>
    <dgm:pt modelId="{02DC4ED4-1132-4DB0-8D83-3B2EA326B5F5}" type="parTrans" cxnId="{37546B16-2A0E-472C-B778-95895BF3C38C}">
      <dgm:prSet/>
      <dgm:spPr/>
      <dgm:t>
        <a:bodyPr/>
        <a:lstStyle/>
        <a:p>
          <a:endParaRPr lang="es-MX"/>
        </a:p>
      </dgm:t>
    </dgm:pt>
    <dgm:pt modelId="{C38A9597-9067-4223-A4CE-AFF884A702F4}" type="sibTrans" cxnId="{37546B16-2A0E-472C-B778-95895BF3C38C}">
      <dgm:prSet/>
      <dgm:spPr/>
      <dgm:t>
        <a:bodyPr/>
        <a:lstStyle/>
        <a:p>
          <a:endParaRPr lang="es-MX"/>
        </a:p>
      </dgm:t>
    </dgm:pt>
    <dgm:pt modelId="{A4C817BD-CDFF-4EC6-9F9B-0FD63709F4B8}">
      <dgm:prSet phldrT="[Texto]" custT="1"/>
      <dgm:spPr/>
      <dgm:t>
        <a:bodyPr/>
        <a:lstStyle/>
        <a:p>
          <a:r>
            <a:rPr lang="es-MX" sz="1800" dirty="0"/>
            <a:t>Diagnostico situacional del control de emisiones por la industria y comercios en Mexicali.</a:t>
          </a:r>
          <a:endParaRPr lang="es-MX" sz="1800" dirty="0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0BD39D85-E94A-46F7-86DD-F611D2EB4386}" type="parTrans" cxnId="{860B6CD9-29A3-4360-9075-F458E191D40F}">
      <dgm:prSet/>
      <dgm:spPr/>
      <dgm:t>
        <a:bodyPr/>
        <a:lstStyle/>
        <a:p>
          <a:endParaRPr lang="es-MX"/>
        </a:p>
      </dgm:t>
    </dgm:pt>
    <dgm:pt modelId="{793444DF-374D-4BFA-A214-F95B209EFC22}" type="sibTrans" cxnId="{860B6CD9-29A3-4360-9075-F458E191D40F}">
      <dgm:prSet/>
      <dgm:spPr/>
      <dgm:t>
        <a:bodyPr/>
        <a:lstStyle/>
        <a:p>
          <a:endParaRPr lang="es-MX"/>
        </a:p>
      </dgm:t>
    </dgm:pt>
    <dgm:pt modelId="{10614D52-F7A0-4988-AF7A-A50195C73EC5}">
      <dgm:prSet custT="1"/>
      <dgm:spPr/>
      <dgm:t>
        <a:bodyPr/>
        <a:lstStyle/>
        <a:p>
          <a:r>
            <a:rPr lang="es-MX" sz="1800" dirty="0"/>
            <a:t>Generar políticas públicas sociales regulatorias para el control de emisiones de la industria y comercio.</a:t>
          </a:r>
        </a:p>
      </dgm:t>
    </dgm:pt>
    <dgm:pt modelId="{7C1C8F01-A2F2-4EE1-8586-0B0EA3EE283F}" type="parTrans" cxnId="{2723D403-9FF4-4013-BB1D-7637D77093B6}">
      <dgm:prSet/>
      <dgm:spPr/>
      <dgm:t>
        <a:bodyPr/>
        <a:lstStyle/>
        <a:p>
          <a:endParaRPr lang="es-MX"/>
        </a:p>
      </dgm:t>
    </dgm:pt>
    <dgm:pt modelId="{2927CA8B-EA82-4FE8-A5C1-27611974CA1D}" type="sibTrans" cxnId="{2723D403-9FF4-4013-BB1D-7637D77093B6}">
      <dgm:prSet/>
      <dgm:spPr/>
      <dgm:t>
        <a:bodyPr/>
        <a:lstStyle/>
        <a:p>
          <a:endParaRPr lang="es-MX"/>
        </a:p>
      </dgm:t>
    </dgm:pt>
    <dgm:pt modelId="{38F0DC75-5B1C-46A6-8705-0D116C3CE5EB}">
      <dgm:prSet custT="1"/>
      <dgm:spPr/>
      <dgm:t>
        <a:bodyPr/>
        <a:lstStyle/>
        <a:p>
          <a:r>
            <a:rPr lang="es-MX" sz="1800" dirty="0"/>
            <a:t>Evaluar la aplicación para políticas públicas generadas.</a:t>
          </a:r>
        </a:p>
      </dgm:t>
    </dgm:pt>
    <dgm:pt modelId="{F0573BFE-21B9-4622-AC83-FD8CFB9668CF}" type="parTrans" cxnId="{59FAB042-D454-43A8-A7E4-CC87E8196A57}">
      <dgm:prSet/>
      <dgm:spPr/>
      <dgm:t>
        <a:bodyPr/>
        <a:lstStyle/>
        <a:p>
          <a:endParaRPr lang="es-MX"/>
        </a:p>
      </dgm:t>
    </dgm:pt>
    <dgm:pt modelId="{673D9776-B7A0-4B9F-9F5F-E25C4117A496}" type="sibTrans" cxnId="{59FAB042-D454-43A8-A7E4-CC87E8196A57}">
      <dgm:prSet/>
      <dgm:spPr/>
      <dgm:t>
        <a:bodyPr/>
        <a:lstStyle/>
        <a:p>
          <a:endParaRPr lang="es-MX"/>
        </a:p>
      </dgm:t>
    </dgm:pt>
    <dgm:pt modelId="{04F6FA65-3764-4D67-A996-45D76CC1C148}">
      <dgm:prSet custT="1"/>
      <dgm:spPr/>
      <dgm:t>
        <a:bodyPr/>
        <a:lstStyle/>
        <a:p>
          <a:r>
            <a:rPr lang="es-MX" sz="1800" dirty="0"/>
            <a:t>Implementación de proyecto de control de emisiones contaminantes.</a:t>
          </a:r>
        </a:p>
      </dgm:t>
    </dgm:pt>
    <dgm:pt modelId="{9872AC07-709B-40B0-BCAB-53C08614A9BE}" type="parTrans" cxnId="{E3DB6553-65FE-4330-B0B7-D1CFD7F9235E}">
      <dgm:prSet/>
      <dgm:spPr/>
      <dgm:t>
        <a:bodyPr/>
        <a:lstStyle/>
        <a:p>
          <a:endParaRPr lang="es-MX"/>
        </a:p>
      </dgm:t>
    </dgm:pt>
    <dgm:pt modelId="{A29FAA78-3E89-4EF9-985E-CCA98E28B247}" type="sibTrans" cxnId="{E3DB6553-65FE-4330-B0B7-D1CFD7F9235E}">
      <dgm:prSet/>
      <dgm:spPr/>
      <dgm:t>
        <a:bodyPr/>
        <a:lstStyle/>
        <a:p>
          <a:endParaRPr lang="es-MX"/>
        </a:p>
      </dgm:t>
    </dgm:pt>
    <dgm:pt modelId="{C04C8AE2-2270-44CB-BBA5-531309CBDBBC}" type="pres">
      <dgm:prSet presAssocID="{33454A6E-647B-4914-A983-20B1FD567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60AD6A4-8839-476C-894B-DC46B87BCD34}" type="pres">
      <dgm:prSet presAssocID="{2D96CAD2-A841-4C0E-8E3A-462F701E94B7}" presName="parentLin" presStyleCnt="0"/>
      <dgm:spPr/>
    </dgm:pt>
    <dgm:pt modelId="{EA8237D1-F626-4660-9D31-7B9EB7FD2B4A}" type="pres">
      <dgm:prSet presAssocID="{2D96CAD2-A841-4C0E-8E3A-462F701E94B7}" presName="parentLeftMargin" presStyleLbl="node1" presStyleIdx="0" presStyleCnt="1"/>
      <dgm:spPr/>
      <dgm:t>
        <a:bodyPr/>
        <a:lstStyle/>
        <a:p>
          <a:endParaRPr lang="es-MX"/>
        </a:p>
      </dgm:t>
    </dgm:pt>
    <dgm:pt modelId="{6B759BED-6D5C-48A4-9931-576B6692DBB6}" type="pres">
      <dgm:prSet presAssocID="{2D96CAD2-A841-4C0E-8E3A-462F701E94B7}" presName="parentText" presStyleLbl="node1" presStyleIdx="0" presStyleCnt="1" custScaleX="123247" custScaleY="34432" custLinFactNeighborX="-1873" custLinFactNeighborY="-2257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11F3AA-B3A8-4D56-BDD8-B94256CC9F42}" type="pres">
      <dgm:prSet presAssocID="{2D96CAD2-A841-4C0E-8E3A-462F701E94B7}" presName="negativeSpace" presStyleCnt="0"/>
      <dgm:spPr/>
    </dgm:pt>
    <dgm:pt modelId="{3D108226-DCDA-4834-833B-DB8FCC0B8F14}" type="pres">
      <dgm:prSet presAssocID="{2D96CAD2-A841-4C0E-8E3A-462F701E94B7}" presName="childText" presStyleLbl="conFgAcc1" presStyleIdx="0" presStyleCnt="1" custScaleY="69110" custLinFactNeighborY="106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9F5A078-7CDF-43D4-AEA7-A88B256C8571}" type="presOf" srcId="{A4C817BD-CDFF-4EC6-9F9B-0FD63709F4B8}" destId="{3D108226-DCDA-4834-833B-DB8FCC0B8F14}" srcOrd="0" destOrd="0" presId="urn:microsoft.com/office/officeart/2005/8/layout/list1"/>
    <dgm:cxn modelId="{32248B2E-CA58-4CDC-B9A0-F8F276077593}" type="presOf" srcId="{33454A6E-647B-4914-A983-20B1FD567613}" destId="{C04C8AE2-2270-44CB-BBA5-531309CBDBBC}" srcOrd="0" destOrd="0" presId="urn:microsoft.com/office/officeart/2005/8/layout/list1"/>
    <dgm:cxn modelId="{35A30D7D-4475-4767-97C1-E4BE7020C0CC}" type="presOf" srcId="{10614D52-F7A0-4988-AF7A-A50195C73EC5}" destId="{3D108226-DCDA-4834-833B-DB8FCC0B8F14}" srcOrd="0" destOrd="1" presId="urn:microsoft.com/office/officeart/2005/8/layout/list1"/>
    <dgm:cxn modelId="{616C9ACD-7863-491F-8F61-B333193858C6}" type="presOf" srcId="{04F6FA65-3764-4D67-A996-45D76CC1C148}" destId="{3D108226-DCDA-4834-833B-DB8FCC0B8F14}" srcOrd="0" destOrd="3" presId="urn:microsoft.com/office/officeart/2005/8/layout/list1"/>
    <dgm:cxn modelId="{BEE81577-41D8-4807-A043-10CDD5F2500B}" type="presOf" srcId="{38F0DC75-5B1C-46A6-8705-0D116C3CE5EB}" destId="{3D108226-DCDA-4834-833B-DB8FCC0B8F14}" srcOrd="0" destOrd="2" presId="urn:microsoft.com/office/officeart/2005/8/layout/list1"/>
    <dgm:cxn modelId="{2723D403-9FF4-4013-BB1D-7637D77093B6}" srcId="{2D96CAD2-A841-4C0E-8E3A-462F701E94B7}" destId="{10614D52-F7A0-4988-AF7A-A50195C73EC5}" srcOrd="1" destOrd="0" parTransId="{7C1C8F01-A2F2-4EE1-8586-0B0EA3EE283F}" sibTransId="{2927CA8B-EA82-4FE8-A5C1-27611974CA1D}"/>
    <dgm:cxn modelId="{37546B16-2A0E-472C-B778-95895BF3C38C}" srcId="{33454A6E-647B-4914-A983-20B1FD567613}" destId="{2D96CAD2-A841-4C0E-8E3A-462F701E94B7}" srcOrd="0" destOrd="0" parTransId="{02DC4ED4-1132-4DB0-8D83-3B2EA326B5F5}" sibTransId="{C38A9597-9067-4223-A4CE-AFF884A702F4}"/>
    <dgm:cxn modelId="{860B6CD9-29A3-4360-9075-F458E191D40F}" srcId="{2D96CAD2-A841-4C0E-8E3A-462F701E94B7}" destId="{A4C817BD-CDFF-4EC6-9F9B-0FD63709F4B8}" srcOrd="0" destOrd="0" parTransId="{0BD39D85-E94A-46F7-86DD-F611D2EB4386}" sibTransId="{793444DF-374D-4BFA-A214-F95B209EFC22}"/>
    <dgm:cxn modelId="{E3DB6553-65FE-4330-B0B7-D1CFD7F9235E}" srcId="{2D96CAD2-A841-4C0E-8E3A-462F701E94B7}" destId="{04F6FA65-3764-4D67-A996-45D76CC1C148}" srcOrd="3" destOrd="0" parTransId="{9872AC07-709B-40B0-BCAB-53C08614A9BE}" sibTransId="{A29FAA78-3E89-4EF9-985E-CCA98E28B247}"/>
    <dgm:cxn modelId="{9B1BF3A0-F767-4D84-9AB1-513C2CC94C5E}" type="presOf" srcId="{2D96CAD2-A841-4C0E-8E3A-462F701E94B7}" destId="{6B759BED-6D5C-48A4-9931-576B6692DBB6}" srcOrd="1" destOrd="0" presId="urn:microsoft.com/office/officeart/2005/8/layout/list1"/>
    <dgm:cxn modelId="{59FAB042-D454-43A8-A7E4-CC87E8196A57}" srcId="{2D96CAD2-A841-4C0E-8E3A-462F701E94B7}" destId="{38F0DC75-5B1C-46A6-8705-0D116C3CE5EB}" srcOrd="2" destOrd="0" parTransId="{F0573BFE-21B9-4622-AC83-FD8CFB9668CF}" sibTransId="{673D9776-B7A0-4B9F-9F5F-E25C4117A496}"/>
    <dgm:cxn modelId="{14BB983C-892E-47D3-9068-BFA12D889ED1}" type="presOf" srcId="{2D96CAD2-A841-4C0E-8E3A-462F701E94B7}" destId="{EA8237D1-F626-4660-9D31-7B9EB7FD2B4A}" srcOrd="0" destOrd="0" presId="urn:microsoft.com/office/officeart/2005/8/layout/list1"/>
    <dgm:cxn modelId="{FE4DB398-13D7-42DD-B744-777E55495DF4}" type="presParOf" srcId="{C04C8AE2-2270-44CB-BBA5-531309CBDBBC}" destId="{C60AD6A4-8839-476C-894B-DC46B87BCD34}" srcOrd="0" destOrd="0" presId="urn:microsoft.com/office/officeart/2005/8/layout/list1"/>
    <dgm:cxn modelId="{EB7FE9AD-F324-4642-9545-74FE837132DA}" type="presParOf" srcId="{C60AD6A4-8839-476C-894B-DC46B87BCD34}" destId="{EA8237D1-F626-4660-9D31-7B9EB7FD2B4A}" srcOrd="0" destOrd="0" presId="urn:microsoft.com/office/officeart/2005/8/layout/list1"/>
    <dgm:cxn modelId="{E7AEF1AC-FE8C-4FAB-8FB8-1DCFBF5D0814}" type="presParOf" srcId="{C60AD6A4-8839-476C-894B-DC46B87BCD34}" destId="{6B759BED-6D5C-48A4-9931-576B6692DBB6}" srcOrd="1" destOrd="0" presId="urn:microsoft.com/office/officeart/2005/8/layout/list1"/>
    <dgm:cxn modelId="{24EA77EE-35AF-498C-B71B-0B17CD52D148}" type="presParOf" srcId="{C04C8AE2-2270-44CB-BBA5-531309CBDBBC}" destId="{8011F3AA-B3A8-4D56-BDD8-B94256CC9F42}" srcOrd="1" destOrd="0" presId="urn:microsoft.com/office/officeart/2005/8/layout/list1"/>
    <dgm:cxn modelId="{194679FD-1072-40A5-9C3E-E11DEAFD97C4}" type="presParOf" srcId="{C04C8AE2-2270-44CB-BBA5-531309CBDBBC}" destId="{3D108226-DCDA-4834-833B-DB8FCC0B8F1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07FC4-DC8D-4F1C-B838-DABE98F0AF56}">
      <dsp:nvSpPr>
        <dsp:cNvPr id="0" name=""/>
        <dsp:cNvSpPr/>
      </dsp:nvSpPr>
      <dsp:spPr>
        <a:xfrm>
          <a:off x="865385" y="1804"/>
          <a:ext cx="857812" cy="857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F7E6E0-4083-48A7-B004-2509D4AA21B3}">
      <dsp:nvSpPr>
        <dsp:cNvPr id="0" name=""/>
        <dsp:cNvSpPr/>
      </dsp:nvSpPr>
      <dsp:spPr>
        <a:xfrm>
          <a:off x="1048198" y="184616"/>
          <a:ext cx="492187" cy="4921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A15E7E-11D3-4C35-8A61-88765E61F7B9}">
      <dsp:nvSpPr>
        <dsp:cNvPr id="0" name=""/>
        <dsp:cNvSpPr/>
      </dsp:nvSpPr>
      <dsp:spPr>
        <a:xfrm>
          <a:off x="591167" y="1126804"/>
          <a:ext cx="1406250" cy="5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400" b="1" kern="1200" dirty="0"/>
            <a:t>715</a:t>
          </a:r>
          <a:r>
            <a:rPr lang="es-MX" sz="1400" kern="1200" dirty="0"/>
            <a:t> muertes prematuras</a:t>
          </a:r>
        </a:p>
      </dsp:txBody>
      <dsp:txXfrm>
        <a:off x="591167" y="1126804"/>
        <a:ext cx="1406250" cy="562500"/>
      </dsp:txXfrm>
    </dsp:sp>
    <dsp:sp modelId="{3A1B6ABD-5F31-49D5-AE30-5AD9220C5B0F}">
      <dsp:nvSpPr>
        <dsp:cNvPr id="0" name=""/>
        <dsp:cNvSpPr/>
      </dsp:nvSpPr>
      <dsp:spPr>
        <a:xfrm>
          <a:off x="2727668" y="1804"/>
          <a:ext cx="857812" cy="857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A35DD1-2969-4EEF-8320-2FA813077E9A}">
      <dsp:nvSpPr>
        <dsp:cNvPr id="0" name=""/>
        <dsp:cNvSpPr/>
      </dsp:nvSpPr>
      <dsp:spPr>
        <a:xfrm>
          <a:off x="2910481" y="184616"/>
          <a:ext cx="492187" cy="4921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AE978D-351C-4066-9CF5-6DA76F0C704B}">
      <dsp:nvSpPr>
        <dsp:cNvPr id="0" name=""/>
        <dsp:cNvSpPr/>
      </dsp:nvSpPr>
      <dsp:spPr>
        <a:xfrm>
          <a:off x="2243510" y="1126804"/>
          <a:ext cx="1826128" cy="5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400" b="1" kern="1200" dirty="0"/>
            <a:t>537 </a:t>
          </a:r>
          <a:r>
            <a:rPr lang="es-MX" sz="1400" kern="1200" dirty="0"/>
            <a:t>hospitalizaciones</a:t>
          </a:r>
        </a:p>
      </dsp:txBody>
      <dsp:txXfrm>
        <a:off x="2243510" y="1126804"/>
        <a:ext cx="1826128" cy="562500"/>
      </dsp:txXfrm>
    </dsp:sp>
    <dsp:sp modelId="{07384963-9284-4744-80FF-E6C010EAC48D}">
      <dsp:nvSpPr>
        <dsp:cNvPr id="0" name=""/>
        <dsp:cNvSpPr/>
      </dsp:nvSpPr>
      <dsp:spPr>
        <a:xfrm>
          <a:off x="4589951" y="1804"/>
          <a:ext cx="857812" cy="857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658652-F579-4CF8-A030-BFB9B501F883}">
      <dsp:nvSpPr>
        <dsp:cNvPr id="0" name=""/>
        <dsp:cNvSpPr/>
      </dsp:nvSpPr>
      <dsp:spPr>
        <a:xfrm>
          <a:off x="4772764" y="184616"/>
          <a:ext cx="492187" cy="49218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7EF48C-6D76-45C8-884C-0FBE71AE1483}">
      <dsp:nvSpPr>
        <dsp:cNvPr id="0" name=""/>
        <dsp:cNvSpPr/>
      </dsp:nvSpPr>
      <dsp:spPr>
        <a:xfrm>
          <a:off x="4315732" y="1126804"/>
          <a:ext cx="1406250" cy="5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400" b="1" kern="1200" dirty="0"/>
            <a:t>31,801</a:t>
          </a:r>
          <a:r>
            <a:rPr lang="es-MX" sz="1400" kern="1200" dirty="0"/>
            <a:t> consultas</a:t>
          </a:r>
        </a:p>
      </dsp:txBody>
      <dsp:txXfrm>
        <a:off x="4315732" y="1126804"/>
        <a:ext cx="1406250" cy="562500"/>
      </dsp:txXfrm>
    </dsp:sp>
    <dsp:sp modelId="{DA1A3498-32A4-4BD1-A125-4446A39A9F0A}">
      <dsp:nvSpPr>
        <dsp:cNvPr id="0" name=""/>
        <dsp:cNvSpPr/>
      </dsp:nvSpPr>
      <dsp:spPr>
        <a:xfrm>
          <a:off x="1541032" y="2040866"/>
          <a:ext cx="857812" cy="8578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2F463B-AC64-4541-8782-65DA7C7E7585}">
      <dsp:nvSpPr>
        <dsp:cNvPr id="0" name=""/>
        <dsp:cNvSpPr/>
      </dsp:nvSpPr>
      <dsp:spPr>
        <a:xfrm>
          <a:off x="1723845" y="2223679"/>
          <a:ext cx="492187" cy="49218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2982D-7750-455C-8D9E-4D2357527BBE}">
      <dsp:nvSpPr>
        <dsp:cNvPr id="0" name=""/>
        <dsp:cNvSpPr/>
      </dsp:nvSpPr>
      <dsp:spPr>
        <a:xfrm>
          <a:off x="1266814" y="3165866"/>
          <a:ext cx="1406250" cy="5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400" b="1" kern="1200"/>
            <a:t>$25,192,976 </a:t>
          </a:r>
          <a:r>
            <a:rPr lang="es-MX" sz="1400" kern="1200"/>
            <a:t>en gasto en salud sectorial</a:t>
          </a:r>
        </a:p>
      </dsp:txBody>
      <dsp:txXfrm>
        <a:off x="1266814" y="3165866"/>
        <a:ext cx="1406250" cy="562500"/>
      </dsp:txXfrm>
    </dsp:sp>
    <dsp:sp modelId="{08AD702F-6130-4FEF-86F1-6ECBDBDEAB3B}">
      <dsp:nvSpPr>
        <dsp:cNvPr id="0" name=""/>
        <dsp:cNvSpPr/>
      </dsp:nvSpPr>
      <dsp:spPr>
        <a:xfrm>
          <a:off x="3553840" y="2040866"/>
          <a:ext cx="857812" cy="8578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F1AD5E-205F-4996-81D9-7ECAA380A5E1}">
      <dsp:nvSpPr>
        <dsp:cNvPr id="0" name=""/>
        <dsp:cNvSpPr/>
      </dsp:nvSpPr>
      <dsp:spPr>
        <a:xfrm>
          <a:off x="3736653" y="2223679"/>
          <a:ext cx="492187" cy="49218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0FF3B7-5805-4A71-A2DE-89C205459436}">
      <dsp:nvSpPr>
        <dsp:cNvPr id="0" name=""/>
        <dsp:cNvSpPr/>
      </dsp:nvSpPr>
      <dsp:spPr>
        <a:xfrm>
          <a:off x="2919157" y="3165866"/>
          <a:ext cx="2127178" cy="5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400" b="1" kern="1200" dirty="0"/>
            <a:t>$463,966,430 </a:t>
          </a:r>
          <a:r>
            <a:rPr lang="es-MX" sz="1400" kern="1200" dirty="0"/>
            <a:t>en gastos por pérdida de productividad</a:t>
          </a:r>
        </a:p>
      </dsp:txBody>
      <dsp:txXfrm>
        <a:off x="2919157" y="3165866"/>
        <a:ext cx="2127178" cy="56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75A56-B8E6-44AF-9B78-F14F4093BF2D}">
      <dsp:nvSpPr>
        <dsp:cNvPr id="0" name=""/>
        <dsp:cNvSpPr/>
      </dsp:nvSpPr>
      <dsp:spPr>
        <a:xfrm>
          <a:off x="0" y="516"/>
          <a:ext cx="11277600" cy="12090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1E510-F1A4-4690-AE17-10D473015BDE}">
      <dsp:nvSpPr>
        <dsp:cNvPr id="0" name=""/>
        <dsp:cNvSpPr/>
      </dsp:nvSpPr>
      <dsp:spPr>
        <a:xfrm>
          <a:off x="365727" y="272545"/>
          <a:ext cx="664959" cy="66495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BF075-149F-496F-A2A6-004C79B2B41F}">
      <dsp:nvSpPr>
        <dsp:cNvPr id="0" name=""/>
        <dsp:cNvSpPr/>
      </dsp:nvSpPr>
      <dsp:spPr>
        <a:xfrm>
          <a:off x="1396414" y="516"/>
          <a:ext cx="9881185" cy="1209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954" tIns="127954" rIns="127954" bIns="127954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/>
            <a:t>Establecer colaboración para actividades conjuntas que generen una cultura de protección, mejoramiento y conservación al ambiente.</a:t>
          </a:r>
        </a:p>
      </dsp:txBody>
      <dsp:txXfrm>
        <a:off x="1396414" y="516"/>
        <a:ext cx="9881185" cy="1209016"/>
      </dsp:txXfrm>
    </dsp:sp>
    <dsp:sp modelId="{2190D81E-A576-4F2C-8C30-4A8BC087613E}">
      <dsp:nvSpPr>
        <dsp:cNvPr id="0" name=""/>
        <dsp:cNvSpPr/>
      </dsp:nvSpPr>
      <dsp:spPr>
        <a:xfrm>
          <a:off x="0" y="1511787"/>
          <a:ext cx="11277600" cy="12090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37200-1616-4E2C-B8B9-FCCA26C5772D}">
      <dsp:nvSpPr>
        <dsp:cNvPr id="0" name=""/>
        <dsp:cNvSpPr/>
      </dsp:nvSpPr>
      <dsp:spPr>
        <a:xfrm>
          <a:off x="365727" y="1783816"/>
          <a:ext cx="664959" cy="66495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651D-22F9-4E4A-B537-C581427E9DEE}">
      <dsp:nvSpPr>
        <dsp:cNvPr id="0" name=""/>
        <dsp:cNvSpPr/>
      </dsp:nvSpPr>
      <dsp:spPr>
        <a:xfrm>
          <a:off x="1396414" y="1511787"/>
          <a:ext cx="9881185" cy="1209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954" tIns="127954" rIns="127954" bIns="127954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/>
            <a:t>Acordar las medidas necesarias para prevenir y controlar la contaminación en la ciudad de Mexicali Baja California.</a:t>
          </a:r>
        </a:p>
      </dsp:txBody>
      <dsp:txXfrm>
        <a:off x="1396414" y="1511787"/>
        <a:ext cx="9881185" cy="1209016"/>
      </dsp:txXfrm>
    </dsp:sp>
    <dsp:sp modelId="{8627C0F2-AF86-43D5-8FDA-B1E0F67D2075}">
      <dsp:nvSpPr>
        <dsp:cNvPr id="0" name=""/>
        <dsp:cNvSpPr/>
      </dsp:nvSpPr>
      <dsp:spPr>
        <a:xfrm>
          <a:off x="0" y="3023058"/>
          <a:ext cx="11277600" cy="12090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AB510-9908-413F-A4B3-D0D8E4952B02}">
      <dsp:nvSpPr>
        <dsp:cNvPr id="0" name=""/>
        <dsp:cNvSpPr/>
      </dsp:nvSpPr>
      <dsp:spPr>
        <a:xfrm>
          <a:off x="365727" y="3295087"/>
          <a:ext cx="664959" cy="66495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6DF3F-2AA8-4CBE-8F6F-E487643121B6}">
      <dsp:nvSpPr>
        <dsp:cNvPr id="0" name=""/>
        <dsp:cNvSpPr/>
      </dsp:nvSpPr>
      <dsp:spPr>
        <a:xfrm>
          <a:off x="1396414" y="3023058"/>
          <a:ext cx="9881185" cy="1209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954" tIns="127954" rIns="127954" bIns="127954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/>
            <a:t>Desarrollar un sistema de notificación para situaciones de emergencias ambientales.</a:t>
          </a:r>
        </a:p>
      </dsp:txBody>
      <dsp:txXfrm>
        <a:off x="1396414" y="3023058"/>
        <a:ext cx="9881185" cy="1209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EAED1-ADB4-43EF-BAF1-B504A821448D}">
      <dsp:nvSpPr>
        <dsp:cNvPr id="0" name=""/>
        <dsp:cNvSpPr/>
      </dsp:nvSpPr>
      <dsp:spPr>
        <a:xfrm rot="16200000">
          <a:off x="-1516491" y="1521026"/>
          <a:ext cx="4833571" cy="179151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Mesa 1. Monitoreo Ambiental </a:t>
          </a:r>
        </a:p>
      </dsp:txBody>
      <dsp:txXfrm rot="5400000">
        <a:off x="4535" y="966714"/>
        <a:ext cx="1791518" cy="2900143"/>
      </dsp:txXfrm>
    </dsp:sp>
    <dsp:sp modelId="{D9C952CC-334E-4CCD-8B88-05465FEC40A8}">
      <dsp:nvSpPr>
        <dsp:cNvPr id="0" name=""/>
        <dsp:cNvSpPr/>
      </dsp:nvSpPr>
      <dsp:spPr>
        <a:xfrm rot="16200000">
          <a:off x="409390" y="1521026"/>
          <a:ext cx="4833571" cy="1791518"/>
        </a:xfrm>
        <a:prstGeom prst="flowChartManualOperation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Mesa 2. Laboratorio de salud ambiental </a:t>
          </a:r>
        </a:p>
      </dsp:txBody>
      <dsp:txXfrm rot="5400000">
        <a:off x="1930416" y="966714"/>
        <a:ext cx="1791518" cy="2900143"/>
      </dsp:txXfrm>
    </dsp:sp>
    <dsp:sp modelId="{B592C305-BC46-4764-9635-28A8CC2D7508}">
      <dsp:nvSpPr>
        <dsp:cNvPr id="0" name=""/>
        <dsp:cNvSpPr/>
      </dsp:nvSpPr>
      <dsp:spPr>
        <a:xfrm rot="16200000">
          <a:off x="2335273" y="1521026"/>
          <a:ext cx="4833571" cy="1791518"/>
        </a:xfrm>
        <a:prstGeom prst="flowChartManualOperation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Mesa 3. Verificación vehicular </a:t>
          </a:r>
        </a:p>
      </dsp:txBody>
      <dsp:txXfrm rot="5400000">
        <a:off x="3856299" y="966714"/>
        <a:ext cx="1791518" cy="2900143"/>
      </dsp:txXfrm>
    </dsp:sp>
    <dsp:sp modelId="{43CB8D96-3679-4787-9E1A-3D3F0531CC8E}">
      <dsp:nvSpPr>
        <dsp:cNvPr id="0" name=""/>
        <dsp:cNvSpPr/>
      </dsp:nvSpPr>
      <dsp:spPr>
        <a:xfrm rot="16200000">
          <a:off x="4261155" y="1521026"/>
          <a:ext cx="4833571" cy="1791518"/>
        </a:xfrm>
        <a:prstGeom prst="flowChartManualOperation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Mesa 4.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Pavimentación y drenaje pluvial</a:t>
          </a:r>
        </a:p>
      </dsp:txBody>
      <dsp:txXfrm rot="5400000">
        <a:off x="5782181" y="966714"/>
        <a:ext cx="1791518" cy="2900143"/>
      </dsp:txXfrm>
    </dsp:sp>
    <dsp:sp modelId="{1D7E4D47-E044-4CAA-AAF2-2E2F03B5FEEA}">
      <dsp:nvSpPr>
        <dsp:cNvPr id="0" name=""/>
        <dsp:cNvSpPr/>
      </dsp:nvSpPr>
      <dsp:spPr>
        <a:xfrm rot="16200000">
          <a:off x="6187038" y="1521026"/>
          <a:ext cx="4833571" cy="1791518"/>
        </a:xfrm>
        <a:prstGeom prst="flowChartManualOperation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Mesa 5. Control de emisiones en industria y comercio</a:t>
          </a:r>
        </a:p>
      </dsp:txBody>
      <dsp:txXfrm rot="5400000">
        <a:off x="7708064" y="966714"/>
        <a:ext cx="1791518" cy="2900143"/>
      </dsp:txXfrm>
    </dsp:sp>
    <dsp:sp modelId="{75E0CA87-8686-4178-801F-0380CFBEB44B}">
      <dsp:nvSpPr>
        <dsp:cNvPr id="0" name=""/>
        <dsp:cNvSpPr/>
      </dsp:nvSpPr>
      <dsp:spPr>
        <a:xfrm rot="16200000">
          <a:off x="8112920" y="1521026"/>
          <a:ext cx="4833571" cy="1791518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Mesa 6. Vigilancia en Salud Pública por contaminación del aire</a:t>
          </a:r>
        </a:p>
      </dsp:txBody>
      <dsp:txXfrm rot="5400000">
        <a:off x="9633946" y="966714"/>
        <a:ext cx="1791518" cy="2900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08226-DCDA-4834-833B-DB8FCC0B8F14}">
      <dsp:nvSpPr>
        <dsp:cNvPr id="0" name=""/>
        <dsp:cNvSpPr/>
      </dsp:nvSpPr>
      <dsp:spPr>
        <a:xfrm>
          <a:off x="0" y="1220253"/>
          <a:ext cx="10855036" cy="19853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471" tIns="458216" rIns="84247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/>
            <a:t>Diagnostico situacional del control de emisiones por la industria y comercios en Mexicali.</a:t>
          </a:r>
          <a:endParaRPr lang="es-MX" sz="1800" kern="1200" dirty="0">
            <a:solidFill>
              <a:schemeClr val="tx2">
                <a:lumMod val="85000"/>
                <a:lumOff val="1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/>
            <a:t>Generar políticas públicas sociales regulatorias para el control de emisiones de la industria y comercio.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/>
            <a:t>Evaluar la aplicación para políticas públicas generadas.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/>
            <a:t>Implementación de proyecto de control de emisiones contaminantes.</a:t>
          </a:r>
        </a:p>
      </dsp:txBody>
      <dsp:txXfrm>
        <a:off x="0" y="1220253"/>
        <a:ext cx="10855036" cy="1985392"/>
      </dsp:txXfrm>
    </dsp:sp>
    <dsp:sp modelId="{6B759BED-6D5C-48A4-9931-576B6692DBB6}">
      <dsp:nvSpPr>
        <dsp:cNvPr id="0" name=""/>
        <dsp:cNvSpPr/>
      </dsp:nvSpPr>
      <dsp:spPr>
        <a:xfrm>
          <a:off x="532586" y="987191"/>
          <a:ext cx="9364954" cy="650516"/>
        </a:xfrm>
        <a:prstGeom prst="roundRect">
          <a:avLst/>
        </a:prstGeom>
        <a:solidFill>
          <a:srgbClr val="7B843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7206" tIns="0" rIns="2872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Disminuir emisiones contaminantes de la industria y el comercio relacionados con los daños a la salud</a:t>
          </a:r>
          <a:r>
            <a:rPr lang="es-MX" sz="1800" kern="1200" dirty="0"/>
            <a:t>.</a:t>
          </a:r>
        </a:p>
      </dsp:txBody>
      <dsp:txXfrm>
        <a:off x="564342" y="1018947"/>
        <a:ext cx="9301442" cy="587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3FAD59-92B4-4703-9BF1-ABC7E5CC294A}" type="datetime1">
              <a:rPr lang="es-ES" smtClean="0"/>
              <a:t>16/12/2019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0699CC-E798-494C-856B-ED84AB35FEEE}" type="datetime1">
              <a:rPr lang="es-ES" noProof="0" smtClean="0"/>
              <a:t>16/12/2019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97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E8A5F8-7A27-4C37-9380-F10D21B4F9D1}" type="slidenum">
              <a:rPr lang="es-MX" altLang="es-MX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s-MX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2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em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em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em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074149-5A7C-4F25-A59C-2A170F9FE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A077C6D-5342-4020-B1FA-6A47DACCE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61AF904-37A1-408D-804D-76CDF0A6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5EE5-C106-EA45-BC21-B4700E4BCB67}" type="datetime1">
              <a:rPr lang="es-MX" smtClean="0"/>
              <a:t>16/12/2019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4098B7A-3897-4C6B-A2AB-25E55991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Medio Ambiente y Salud Pública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ED0D2F8-848A-4B5D-BE3B-2E676310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CF73-E9DA-4D99-8949-3ABF2E786C4C}" type="slidenum">
              <a:rPr lang="es-MX" smtClean="0"/>
              <a:t>‹Nº›</a:t>
            </a:fld>
            <a:endParaRPr lang="es-MX"/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3BE3C8C-60CE-43B9-B4CC-92B662E3C0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9701" y="3509268"/>
            <a:ext cx="3249110" cy="243369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AD304B97-CCF8-4857-8BA1-94E59A8FE0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083" y="1585218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6C20F77-534C-4BCA-9FDD-3D2F3D07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22944E5-BA21-4A4C-A79F-7A0B761CB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0C7BADB-E45D-40ED-9E23-395294D3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2112-3978-554D-9517-AF2DE4DC8133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2106135-30D7-4422-AAFF-1CD83EC3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7EE4613-52F9-495B-B82A-966ACF67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‹Nº›</a:t>
            </a:fld>
            <a:endParaRPr lang="es-ES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8FE6EF2-86A1-4C5B-97FC-5F6E87077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37" y="69916"/>
            <a:ext cx="999090" cy="578154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C241B294-B20D-483D-B84E-B14CD0E7684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" y="67295"/>
            <a:ext cx="1246687" cy="4175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583D61D-2741-4DF7-9B96-629D71A6F4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0217" y="0"/>
            <a:ext cx="789128" cy="7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85AEF1F-73B7-48E6-8DFA-7BD87F554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7A65E19-CA39-425D-A4E8-33E6C1817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EED98AC-5F02-43A5-A973-B8365465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5807-040E-954B-B385-64C143CE379C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4FFBCC3-A559-4D4F-AB87-1B7157FE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12E4308-9C54-4843-8024-C85EF7FA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‹Nº›</a:t>
            </a:fld>
            <a:endParaRPr lang="es-ES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3DDA14F-0C02-4F6C-A405-877133574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37" y="69916"/>
            <a:ext cx="999090" cy="578154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314DA4D2-2299-4EB8-9889-68310783B86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" y="67295"/>
            <a:ext cx="1246687" cy="4175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37921449-D67F-41AE-BB58-1293551B09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0217" y="0"/>
            <a:ext cx="789128" cy="7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3531E0-41B9-C449-8FCD-6C7750AB3F66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pic>
        <p:nvPicPr>
          <p:cNvPr id="5" name="Imagen 4" descr="Imagen relacionada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2" y="6186683"/>
            <a:ext cx="1001307" cy="35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Resultado de imagen para secretaria de proteccion al ambien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6" t="23718" b="23077"/>
          <a:stretch>
            <a:fillRect/>
          </a:stretch>
        </p:blipFill>
        <p:spPr bwMode="auto">
          <a:xfrm>
            <a:off x="1978023" y="6217504"/>
            <a:ext cx="960008" cy="3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24712" r="6920" b="21675"/>
          <a:stretch/>
        </p:blipFill>
        <p:spPr bwMode="auto">
          <a:xfrm>
            <a:off x="3596238" y="6207231"/>
            <a:ext cx="1053361" cy="395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71" y="6213180"/>
            <a:ext cx="943931" cy="388076"/>
          </a:xfrm>
          <a:prstGeom prst="rect">
            <a:avLst/>
          </a:prstGeom>
        </p:spPr>
      </p:pic>
      <p:pic>
        <p:nvPicPr>
          <p:cNvPr id="9" name="Imagen 8" descr="Resultado de imagen para UABC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41" y="6251506"/>
            <a:ext cx="8254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047" y="6233174"/>
            <a:ext cx="1195002" cy="349416"/>
          </a:xfrm>
          <a:prstGeom prst="rect">
            <a:avLst/>
          </a:prstGeom>
        </p:spPr>
      </p:pic>
      <p:pic>
        <p:nvPicPr>
          <p:cNvPr id="11" name="Imagen 10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25" y="6248975"/>
            <a:ext cx="954293" cy="330984"/>
          </a:xfrm>
          <a:prstGeom prst="rect">
            <a:avLst/>
          </a:prstGeom>
        </p:spPr>
      </p:pic>
      <p:pic>
        <p:nvPicPr>
          <p:cNvPr id="12" name="Imagen 11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525" y="6217475"/>
            <a:ext cx="949241" cy="3808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582" y="25571"/>
            <a:ext cx="758957" cy="5010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394CE0B5-0A78-4FBF-9BAD-0547223890D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37" y="69916"/>
            <a:ext cx="999090" cy="578154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="" xmlns:a16="http://schemas.microsoft.com/office/drawing/2014/main" id="{60D30DC4-1BFB-4D82-BAC2-308A5169F4EF}"/>
              </a:ext>
            </a:extLst>
          </p:cNvPr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" y="67295"/>
            <a:ext cx="1246687" cy="41758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20217" y="0"/>
            <a:ext cx="789128" cy="7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0B32F3-63FC-4758-8412-F87F1C53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9294281-CB3A-40E7-A984-A63A550F2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D2D4E82-D889-4172-82E4-35BDEFD3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0AA0-E47A-E348-BC4D-82A310C353B1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3947CA5-32FD-4931-AE8F-6D40A1F60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E9E0C52-2D71-4C53-BF59-407E7001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3083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E37A5AC-4F1D-4E28-90B2-26011304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FD6C7F0-E106-45EC-A611-0134E2945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FEB238F-1288-49C9-83DD-DD7449AA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12FA-A739-D541-A0DA-6C93640DA6FD}" type="datetime1">
              <a:rPr lang="es-MX" smtClean="0"/>
              <a:t>16/12/2019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E008CDD-F137-4B7B-90C0-5304B397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Medio Ambiente y Salud Pública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74BE1EF-0E6D-4448-B25E-47643DD0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CF73-E9DA-4D99-8949-3ABF2E786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59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405BB9-E790-4C10-8FA5-888164DF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2AE8EB2-137E-4835-A3E1-0CB61C37C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D845093-4B31-4EDD-AF24-3CF08B802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864579B-6071-43A7-98FE-C97D2CF0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F9C7-2DE4-934D-B2C8-F3054A8F640E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333408F-AC44-4CBF-887F-AE916B30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DE8B610-D63B-4AC1-ADBF-81926D3B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‹Nº›</a:t>
            </a:fld>
            <a:endParaRPr lang="es-ES" noProof="0" dirty="0"/>
          </a:p>
        </p:txBody>
      </p:sp>
      <p:pic>
        <p:nvPicPr>
          <p:cNvPr id="8" name="Imagen 7" descr="Imagen relacionada">
            <a:extLst>
              <a:ext uri="{FF2B5EF4-FFF2-40B4-BE49-F238E27FC236}">
                <a16:creationId xmlns="" xmlns:a16="http://schemas.microsoft.com/office/drawing/2014/main" id="{C795CB05-216C-40D3-99DF-11DDF408547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2" y="6186683"/>
            <a:ext cx="1001307" cy="35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Resultado de imagen para secretaria de proteccion al ambiente">
            <a:extLst>
              <a:ext uri="{FF2B5EF4-FFF2-40B4-BE49-F238E27FC236}">
                <a16:creationId xmlns="" xmlns:a16="http://schemas.microsoft.com/office/drawing/2014/main" id="{979B19B5-E391-4F95-931C-20E40DA398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6" t="23718" b="23077"/>
          <a:stretch>
            <a:fillRect/>
          </a:stretch>
        </p:blipFill>
        <p:spPr bwMode="auto">
          <a:xfrm>
            <a:off x="1978023" y="6217504"/>
            <a:ext cx="960008" cy="3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D72BACE-557B-4047-AD8D-69E7086E639E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24712" r="6920" b="21675"/>
          <a:stretch/>
        </p:blipFill>
        <p:spPr bwMode="auto">
          <a:xfrm>
            <a:off x="3596238" y="6207231"/>
            <a:ext cx="1053361" cy="395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53BCBCD0-F59A-4784-9137-8377487B8374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71" y="6213180"/>
            <a:ext cx="943931" cy="388076"/>
          </a:xfrm>
          <a:prstGeom prst="rect">
            <a:avLst/>
          </a:prstGeom>
        </p:spPr>
      </p:pic>
      <p:pic>
        <p:nvPicPr>
          <p:cNvPr id="12" name="Imagen 11" descr="Resultado de imagen para UABC">
            <a:extLst>
              <a:ext uri="{FF2B5EF4-FFF2-40B4-BE49-F238E27FC236}">
                <a16:creationId xmlns="" xmlns:a16="http://schemas.microsoft.com/office/drawing/2014/main" id="{C6BBF781-2111-4E20-B986-FB981CCEAA2E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41" y="6251506"/>
            <a:ext cx="8254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2C7CB13F-743C-48A3-8CE4-4CC15CBD5640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047" y="6233174"/>
            <a:ext cx="1195002" cy="3494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F21E4ED3-5D80-42E6-BE6F-3B3416F9F999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25" y="6248975"/>
            <a:ext cx="954293" cy="33098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3406D6A-0FC3-4020-84E9-6105E25ACACF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525" y="6217475"/>
            <a:ext cx="949241" cy="38081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64C08695-0B82-406D-88BD-C222F8DD2CE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582" y="25571"/>
            <a:ext cx="758957" cy="5010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A8F9A4DA-6735-477B-8236-F7BC2E961A9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37" y="69916"/>
            <a:ext cx="999090" cy="578154"/>
          </a:xfrm>
          <a:prstGeom prst="rect">
            <a:avLst/>
          </a:prstGeom>
        </p:spPr>
      </p:pic>
      <p:pic>
        <p:nvPicPr>
          <p:cNvPr id="18" name="Content Placeholder 3">
            <a:extLst>
              <a:ext uri="{FF2B5EF4-FFF2-40B4-BE49-F238E27FC236}">
                <a16:creationId xmlns="" xmlns:a16="http://schemas.microsoft.com/office/drawing/2014/main" id="{F5989B19-B756-436A-83A6-D691689C4A8A}"/>
              </a:ext>
            </a:extLst>
          </p:cNvPr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" y="67295"/>
            <a:ext cx="1246687" cy="41758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4D1DFB31-8436-4D13-A82A-6431BCF817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20217" y="0"/>
            <a:ext cx="789128" cy="7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735C77-A27F-4021-B134-0DC7CCCB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F0E5A21-317C-4885-B105-3FAB1FB10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7DF9A53-6543-46C6-BC31-FC23FABB8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FAB6E61-CE66-498D-BE61-D1DBE1464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61715C1-42AE-47F9-99BD-9182E2B34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BAE5E7B-F917-4DB1-A2FF-DBBC8067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E4F6-C021-CB45-A34C-89AA0CD40DCC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0EB29C1-C891-47D7-AD64-8F61D03A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33C8872-BF61-4B92-9CBC-E20953EB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‹Nº›</a:t>
            </a:fld>
            <a:endParaRPr lang="es-ES" noProof="0" dirty="0"/>
          </a:p>
        </p:txBody>
      </p:sp>
      <p:pic>
        <p:nvPicPr>
          <p:cNvPr id="10" name="Imagen 9" descr="Imagen relacionada">
            <a:extLst>
              <a:ext uri="{FF2B5EF4-FFF2-40B4-BE49-F238E27FC236}">
                <a16:creationId xmlns="" xmlns:a16="http://schemas.microsoft.com/office/drawing/2014/main" id="{6B212152-0DF2-463C-9617-96367B24663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2" y="6186683"/>
            <a:ext cx="1001307" cy="35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Resultado de imagen para secretaria de proteccion al ambiente">
            <a:extLst>
              <a:ext uri="{FF2B5EF4-FFF2-40B4-BE49-F238E27FC236}">
                <a16:creationId xmlns="" xmlns:a16="http://schemas.microsoft.com/office/drawing/2014/main" id="{90CE65BC-EA47-43A3-8725-54A9219C7D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6" t="23718" b="23077"/>
          <a:stretch>
            <a:fillRect/>
          </a:stretch>
        </p:blipFill>
        <p:spPr bwMode="auto">
          <a:xfrm>
            <a:off x="1978023" y="6217504"/>
            <a:ext cx="960008" cy="3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7CAA8591-C38B-4B4B-B23D-7BC108D0D7DE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24712" r="6920" b="21675"/>
          <a:stretch/>
        </p:blipFill>
        <p:spPr bwMode="auto">
          <a:xfrm>
            <a:off x="3596238" y="6207231"/>
            <a:ext cx="1053361" cy="395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AA236DD9-EB5E-4139-BCA8-0D483A56B6B8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71" y="6213180"/>
            <a:ext cx="943931" cy="388076"/>
          </a:xfrm>
          <a:prstGeom prst="rect">
            <a:avLst/>
          </a:prstGeom>
        </p:spPr>
      </p:pic>
      <p:pic>
        <p:nvPicPr>
          <p:cNvPr id="14" name="Imagen 13" descr="Resultado de imagen para UABC">
            <a:extLst>
              <a:ext uri="{FF2B5EF4-FFF2-40B4-BE49-F238E27FC236}">
                <a16:creationId xmlns="" xmlns:a16="http://schemas.microsoft.com/office/drawing/2014/main" id="{90922CD3-8108-451A-BA94-C9DD73B9270E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41" y="6251506"/>
            <a:ext cx="8254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2BBF679-3667-4101-BCC6-5C628FE78E8B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047" y="6233174"/>
            <a:ext cx="1195002" cy="34941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A6535B1F-EC1F-4F06-B5C5-36810C663027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25" y="6248975"/>
            <a:ext cx="954293" cy="33098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5F9336D-D47D-4003-9981-E4B20E949E9F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525" y="6217475"/>
            <a:ext cx="949241" cy="38081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460C6817-D01C-48C4-A1E2-C0F295A4E1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582" y="25571"/>
            <a:ext cx="758957" cy="5010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11C7E7FF-2CC9-4BD4-8D8F-3780CF0557F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37" y="69916"/>
            <a:ext cx="999090" cy="578154"/>
          </a:xfrm>
          <a:prstGeom prst="rect">
            <a:avLst/>
          </a:prstGeom>
        </p:spPr>
      </p:pic>
      <p:pic>
        <p:nvPicPr>
          <p:cNvPr id="20" name="Content Placeholder 3">
            <a:extLst>
              <a:ext uri="{FF2B5EF4-FFF2-40B4-BE49-F238E27FC236}">
                <a16:creationId xmlns="" xmlns:a16="http://schemas.microsoft.com/office/drawing/2014/main" id="{7ECC6EE6-3647-4346-8CBC-C44403CABD67}"/>
              </a:ext>
            </a:extLst>
          </p:cNvPr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" y="67295"/>
            <a:ext cx="1246687" cy="41758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1826ED3B-6419-4CD3-B69E-8B7D01E8F1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20217" y="0"/>
            <a:ext cx="789128" cy="7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841A1B-26A9-4DFF-A83D-8C7EBE6B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0B3233E-57E4-4600-8169-586E06DB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5FC-230C-194B-8E3C-0C177E5FEC29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3BD5265-4B4B-4F39-9069-598470DA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B5FAB8C-2DE2-4C36-BB44-9DA31D20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691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8398CE0-8F81-4687-94BB-2CDED08A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A7C9-5C54-4F43-9FF2-981960A971A0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71E8508-B5F8-4432-95D4-28DFA286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3B0A921-2969-4324-875D-799B6C9C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26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F475FB-A4BB-4F6C-8839-520F2862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FA169B6-6A90-4436-A528-882E98BF6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B6F2BD5-8C0F-4759-B82E-740E66044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7BF25D8-E840-4BA8-B27F-35F413AF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56E-2472-5F44-A755-EE4E0486390A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84777E5-3B2F-4BD1-B39B-3B790D31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80A1213-6041-45F1-B38F-7F9DCCA7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7263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636CCF-E885-48A1-81C8-8E9780E0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E193130C-8DAE-4D05-B370-87AF6DF57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45A13EA-1467-4961-9785-5C13F78C9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33B4F38-193B-4F27-ABE1-2DA866BD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202E-A4E4-D340-A024-766FF6FB9537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A44AD14-CA3A-4849-BA91-F0D666C5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3DB2CEB-53E4-41CF-A41D-EE427170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7653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619DDE0-6891-4798-9193-1F649BF4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C432D9B-14EF-41C7-850B-ED084FC2F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028D2F9-390D-46A3-BE5E-7485BC8D0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38D95-CD20-014F-B6D7-A7177CC4AAF6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3E1364-3660-4563-9780-430D23A8D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995C9EE-5E92-4D1F-92E5-ED3DF01CD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4BEF8F31-4A3B-4EFA-8DFA-1D2B075E6643}"/>
              </a:ext>
            </a:extLst>
          </p:cNvPr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4072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DDF985F-F0CA-4059-9A0F-9578AAB05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5" b="79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87EC85-47AC-441A-B48D-29F8A2363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s-MX" sz="3100" b="1" dirty="0"/>
              <a:t>Daños a la salud: una amenaza creciente por contaminación ambiental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A5FC2659-59AB-4EC4-8496-A4F1AE391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3028190-FE9B-E548-8D19-A310E5D2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70" y="78102"/>
            <a:ext cx="7164493" cy="1325563"/>
          </a:xfrm>
        </p:spPr>
        <p:txBody>
          <a:bodyPr>
            <a:normAutofit/>
          </a:bodyPr>
          <a:lstStyle/>
          <a:p>
            <a:r>
              <a:rPr lang="es-MX" dirty="0"/>
              <a:t>Estrategias de Solución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17160D73-0154-164C-BC3E-593B43EA6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110" y="1534554"/>
            <a:ext cx="7455503" cy="3119137"/>
          </a:xfrm>
        </p:spPr>
        <p:txBody>
          <a:bodyPr>
            <a:normAutofit/>
          </a:bodyPr>
          <a:lstStyle/>
          <a:p>
            <a:r>
              <a:rPr lang="es-MX" sz="2000" dirty="0"/>
              <a:t>Garantizar la Armonización regulatoria para emitir las políticas que se enfoquen en la disminución de la emisiones contaminantes generadas por la industria</a:t>
            </a:r>
          </a:p>
          <a:p>
            <a:pPr lvl="1"/>
            <a:r>
              <a:rPr lang="es-MX" sz="2000" dirty="0"/>
              <a:t>Realizar convenio de participación entre SPA Y PROFEPA.</a:t>
            </a:r>
          </a:p>
          <a:p>
            <a:pPr lvl="1"/>
            <a:r>
              <a:rPr lang="es-MX" sz="2000" dirty="0"/>
              <a:t>Integración del marco legislativo.</a:t>
            </a:r>
          </a:p>
          <a:p>
            <a:pPr lvl="1"/>
            <a:r>
              <a:rPr lang="es-MX" sz="2000" dirty="0"/>
              <a:t>Estandarización de la clasificación de las Empresas en Mexicali por actividad.</a:t>
            </a:r>
          </a:p>
          <a:p>
            <a:r>
              <a:rPr lang="es-MX" sz="2000" dirty="0"/>
              <a:t>Realizar Diagnóstico situacional de empresas en Mexicali por actividad y contaminantes generados.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="" xmlns:a16="http://schemas.microsoft.com/office/drawing/2014/main" id="{4D0FD1DB-DC4C-4D29-B8E3-B378D7D2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944CEB-D587-8C4F-BA6F-993A0C6313D8}" type="datetime1">
              <a:rPr lang="es-MX" noProof="0" smtClean="0"/>
              <a:t>16/12/2019</a:t>
            </a:fld>
            <a:endParaRPr lang="es-ES" noProof="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617A6C58-2F08-4048-86D1-255D15B25139}"/>
              </a:ext>
            </a:extLst>
          </p:cNvPr>
          <p:cNvSpPr/>
          <p:nvPr/>
        </p:nvSpPr>
        <p:spPr>
          <a:xfrm>
            <a:off x="4181384" y="4731798"/>
            <a:ext cx="6205490" cy="10653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/>
              <a:t>Presentación y difusión del proyecto REDSPIRA para fortalecimiento de la difusión y conocimiento de la calidad del aire.</a:t>
            </a:r>
            <a:endParaRPr lang="es-MX" sz="200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="" xmlns:a16="http://schemas.microsoft.com/office/drawing/2014/main" id="{4195F7BC-4F7D-7F4A-AB7F-FD29E6D6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1CC13B9-395D-9D43-8935-CD9DC35B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pPr rtl="0"/>
              <a:t>10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204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E279EF4-710E-3941-95C9-FB13A42E3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45" y="6117354"/>
            <a:ext cx="989211" cy="65303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5367" name="Picture 10">
            <a:extLst>
              <a:ext uri="{FF2B5EF4-FFF2-40B4-BE49-F238E27FC236}">
                <a16:creationId xmlns="" xmlns:a16="http://schemas.microsoft.com/office/drawing/2014/main" id="{C0494425-2675-D84E-B106-BA8772EC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2" t="13461" r="19273" b="17094"/>
          <a:stretch>
            <a:fillRect/>
          </a:stretch>
        </p:blipFill>
        <p:spPr bwMode="auto">
          <a:xfrm>
            <a:off x="3130260" y="628382"/>
            <a:ext cx="64436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>
            <a:extLst>
              <a:ext uri="{FF2B5EF4-FFF2-40B4-BE49-F238E27FC236}">
                <a16:creationId xmlns="" xmlns:a16="http://schemas.microsoft.com/office/drawing/2014/main" id="{0E998C65-A1EF-AC47-B577-2E11CF828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7" t="7288" r="46986" b="28909"/>
          <a:stretch>
            <a:fillRect/>
          </a:stretch>
        </p:blipFill>
        <p:spPr bwMode="auto">
          <a:xfrm>
            <a:off x="8929688" y="3657600"/>
            <a:ext cx="31400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>
            <a:extLst>
              <a:ext uri="{FF2B5EF4-FFF2-40B4-BE49-F238E27FC236}">
                <a16:creationId xmlns="" xmlns:a16="http://schemas.microsoft.com/office/drawing/2014/main" id="{D2D266C6-FEF9-F841-98D9-3BA4D67C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4391" r="50000" b="6883"/>
          <a:stretch>
            <a:fillRect/>
          </a:stretch>
        </p:blipFill>
        <p:spPr bwMode="auto">
          <a:xfrm>
            <a:off x="2398713" y="4171950"/>
            <a:ext cx="19939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3">
            <a:extLst>
              <a:ext uri="{FF2B5EF4-FFF2-40B4-BE49-F238E27FC236}">
                <a16:creationId xmlns="" xmlns:a16="http://schemas.microsoft.com/office/drawing/2014/main" id="{772D7E56-D263-984A-80BE-C26C3E24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38646" r="79559" b="5359"/>
          <a:stretch>
            <a:fillRect/>
          </a:stretch>
        </p:blipFill>
        <p:spPr bwMode="auto">
          <a:xfrm>
            <a:off x="0" y="1330325"/>
            <a:ext cx="210343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2 Subtítulo">
            <a:extLst>
              <a:ext uri="{FF2B5EF4-FFF2-40B4-BE49-F238E27FC236}">
                <a16:creationId xmlns="" xmlns:a16="http://schemas.microsoft.com/office/drawing/2014/main" id="{221D121D-67CB-6E4B-82BA-2F1FB7327D03}"/>
              </a:ext>
            </a:extLst>
          </p:cNvPr>
          <p:cNvSpPr txBox="1">
            <a:spLocks/>
          </p:cNvSpPr>
          <p:nvPr/>
        </p:nvSpPr>
        <p:spPr bwMode="auto">
          <a:xfrm>
            <a:off x="2668588" y="142875"/>
            <a:ext cx="761523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s-MX" altLang="es-MX" b="1"/>
              <a:t>Industrias  SPA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321D-A71A-9B4F-8C23-F3F531C70C72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A42D511-1825-054A-B8F5-AFEE11B4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B9E95BE-EF81-8341-A3CD-3AF94B33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99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515100"/>
            <a:ext cx="104441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718" y="3868899"/>
            <a:ext cx="4969695" cy="2646201"/>
          </a:xfrm>
          <a:prstGeom prst="rect">
            <a:avLst/>
          </a:prstGeom>
        </p:spPr>
      </p:pic>
      <p:sp>
        <p:nvSpPr>
          <p:cNvPr id="26630" name="1 CuadroTexto"/>
          <p:cNvSpPr txBox="1">
            <a:spLocks noChangeArrowheads="1"/>
          </p:cNvSpPr>
          <p:nvPr/>
        </p:nvSpPr>
        <p:spPr bwMode="auto">
          <a:xfrm>
            <a:off x="634966" y="1152135"/>
            <a:ext cx="5773737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MX" altLang="es-MX" sz="3600" b="1" dirty="0"/>
              <a:t>Las 10 Principales Empresas Contaminantes en el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MX" altLang="es-MX" sz="3600" b="1" dirty="0"/>
              <a:t>Estado de Baja California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562" y="641819"/>
            <a:ext cx="5310851" cy="32270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421" y="3527764"/>
            <a:ext cx="4739652" cy="31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6108700"/>
            <a:ext cx="10033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2 Subtítulo"/>
          <p:cNvSpPr txBox="1">
            <a:spLocks/>
          </p:cNvSpPr>
          <p:nvPr/>
        </p:nvSpPr>
        <p:spPr bwMode="auto">
          <a:xfrm>
            <a:off x="2701925" y="300831"/>
            <a:ext cx="76152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s-MX" altLang="es-MX" sz="2400" b="1"/>
              <a:t>Principales Empresas Contaminantes en Mexicali</a:t>
            </a:r>
          </a:p>
        </p:txBody>
      </p:sp>
      <p:pic>
        <p:nvPicPr>
          <p:cNvPr id="2867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53886" r="80441" b="12267"/>
          <a:stretch>
            <a:fillRect/>
          </a:stretch>
        </p:blipFill>
        <p:spPr bwMode="auto">
          <a:xfrm>
            <a:off x="10455275" y="2873375"/>
            <a:ext cx="167481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6443" r="77499" b="4668"/>
          <a:stretch>
            <a:fillRect/>
          </a:stretch>
        </p:blipFill>
        <p:spPr bwMode="auto">
          <a:xfrm>
            <a:off x="0" y="963613"/>
            <a:ext cx="28194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5190" r="42030" b="26488"/>
          <a:stretch>
            <a:fillRect/>
          </a:stretch>
        </p:blipFill>
        <p:spPr bwMode="auto">
          <a:xfrm>
            <a:off x="2795588" y="1155700"/>
            <a:ext cx="752157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6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2 Subtítulo"/>
          <p:cNvSpPr txBox="1">
            <a:spLocks/>
          </p:cNvSpPr>
          <p:nvPr/>
        </p:nvSpPr>
        <p:spPr bwMode="auto">
          <a:xfrm>
            <a:off x="2668588" y="212725"/>
            <a:ext cx="761523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s-MX" altLang="es-MX" sz="2000" b="1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6443" r="77499" b="4668"/>
          <a:stretch>
            <a:fillRect/>
          </a:stretch>
        </p:blipFill>
        <p:spPr bwMode="auto">
          <a:xfrm>
            <a:off x="1" y="869665"/>
            <a:ext cx="3115926" cy="59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23018" r="37308" b="30144"/>
          <a:stretch>
            <a:fillRect/>
          </a:stretch>
        </p:blipFill>
        <p:spPr bwMode="auto">
          <a:xfrm>
            <a:off x="3408024" y="1644996"/>
            <a:ext cx="5835194" cy="325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53886" r="80441" b="12267"/>
          <a:stretch>
            <a:fillRect/>
          </a:stretch>
        </p:blipFill>
        <p:spPr bwMode="auto">
          <a:xfrm>
            <a:off x="9446418" y="4259199"/>
            <a:ext cx="1966219" cy="242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2 Subtítulo"/>
          <p:cNvSpPr txBox="1">
            <a:spLocks/>
          </p:cNvSpPr>
          <p:nvPr/>
        </p:nvSpPr>
        <p:spPr bwMode="auto">
          <a:xfrm>
            <a:off x="2262188" y="292100"/>
            <a:ext cx="7615237" cy="9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s-MX" altLang="es-MX" sz="2400" b="1" dirty="0"/>
              <a:t>Principales Empresas Contaminantes en Valle de Mexicali</a:t>
            </a:r>
          </a:p>
        </p:txBody>
      </p:sp>
    </p:spTree>
    <p:extLst>
      <p:ext uri="{BB962C8B-B14F-4D97-AF65-F5344CB8AC3E}">
        <p14:creationId xmlns:p14="http://schemas.microsoft.com/office/powerpoint/2010/main" val="11441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32710" r="25974" b="24686"/>
          <a:stretch>
            <a:fillRect/>
          </a:stretch>
        </p:blipFill>
        <p:spPr bwMode="auto">
          <a:xfrm>
            <a:off x="2471799" y="1221732"/>
            <a:ext cx="9543989" cy="382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6443" r="77499" b="4668"/>
          <a:stretch>
            <a:fillRect/>
          </a:stretch>
        </p:blipFill>
        <p:spPr bwMode="auto">
          <a:xfrm>
            <a:off x="0" y="963613"/>
            <a:ext cx="28194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2 Subtítulo"/>
          <p:cNvSpPr txBox="1">
            <a:spLocks/>
          </p:cNvSpPr>
          <p:nvPr/>
        </p:nvSpPr>
        <p:spPr bwMode="auto">
          <a:xfrm>
            <a:off x="2262188" y="292100"/>
            <a:ext cx="7615237" cy="83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s-MX" altLang="es-MX" sz="2400" b="1"/>
              <a:t>Principales Empresas Contaminantes en Tijuana</a:t>
            </a:r>
          </a:p>
        </p:txBody>
      </p:sp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53886" r="80441" b="12267"/>
          <a:stretch>
            <a:fillRect/>
          </a:stretch>
        </p:blipFill>
        <p:spPr bwMode="auto">
          <a:xfrm>
            <a:off x="10340975" y="4710113"/>
            <a:ext cx="167481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8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t="54765" r="79713" b="8356"/>
          <a:stretch>
            <a:fillRect/>
          </a:stretch>
        </p:blipFill>
        <p:spPr bwMode="auto">
          <a:xfrm>
            <a:off x="9368139" y="2846729"/>
            <a:ext cx="2314575" cy="272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r="54900" b="21304"/>
          <a:stretch>
            <a:fillRect/>
          </a:stretch>
        </p:blipFill>
        <p:spPr bwMode="auto">
          <a:xfrm>
            <a:off x="3917006" y="1226695"/>
            <a:ext cx="4486214" cy="489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2 Subtítulo"/>
          <p:cNvSpPr txBox="1">
            <a:spLocks/>
          </p:cNvSpPr>
          <p:nvPr/>
        </p:nvSpPr>
        <p:spPr bwMode="auto">
          <a:xfrm>
            <a:off x="2262188" y="292100"/>
            <a:ext cx="7615237" cy="93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s-MX" altLang="es-MX" sz="2400" b="1" dirty="0"/>
              <a:t>Principales Empresas Contaminantes Rosarito</a:t>
            </a:r>
          </a:p>
        </p:txBody>
      </p:sp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6443" r="77499" b="4668"/>
          <a:stretch>
            <a:fillRect/>
          </a:stretch>
        </p:blipFill>
        <p:spPr bwMode="auto">
          <a:xfrm>
            <a:off x="173620" y="671332"/>
            <a:ext cx="3055717" cy="618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2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85E720-40F4-4659-9DA7-3E78F923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s-MX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FADB923-56E7-42AE-9743-20316CC4C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s-MX" sz="1800"/>
              <a:t>CONTAMINACIÓN DEL AMBIENTE</a:t>
            </a:r>
          </a:p>
          <a:p>
            <a:pPr lvl="1"/>
            <a:r>
              <a:rPr lang="es-MX" sz="1800"/>
              <a:t>Complejo problema de Salud Pública</a:t>
            </a:r>
          </a:p>
          <a:p>
            <a:pPr lvl="1"/>
            <a:r>
              <a:rPr lang="es-MX" sz="1800"/>
              <a:t>Asociado con diversos daño s a la salud humana</a:t>
            </a:r>
          </a:p>
          <a:p>
            <a:pPr lvl="1"/>
            <a:r>
              <a:rPr lang="es-MX" sz="1800"/>
              <a:t>Reconocido en el artículo 4° Constitucional; 116 y 118 de la Ley General de Salud</a:t>
            </a:r>
          </a:p>
          <a:p>
            <a:pPr lvl="1"/>
            <a:r>
              <a:rPr lang="es-MX" sz="1800"/>
              <a:t>Pocas ciudades en el país garantizan una adecuada medición de partículas</a:t>
            </a:r>
          </a:p>
          <a:p>
            <a:pPr lvl="1"/>
            <a:endParaRPr lang="es-MX" sz="1800"/>
          </a:p>
          <a:p>
            <a:pPr lvl="1"/>
            <a:endParaRPr lang="es-MX" sz="1800"/>
          </a:p>
          <a:p>
            <a:pPr marL="54864" indent="0">
              <a:buFont typeface="Arial" panose="020B0604020202020204" pitchFamily="34" charset="0"/>
              <a:buNone/>
            </a:pPr>
            <a:r>
              <a:rPr lang="es-MX" sz="1800"/>
              <a:t>Fuente: NOM 025 SSA1 2014.</a:t>
            </a:r>
          </a:p>
        </p:txBody>
      </p:sp>
      <p:pic>
        <p:nvPicPr>
          <p:cNvPr id="15" name="Picture 2" descr="Resultado de imagen para CONTAMINACION MEXICALI">
            <a:extLst>
              <a:ext uri="{FF2B5EF4-FFF2-40B4-BE49-F238E27FC236}">
                <a16:creationId xmlns="" xmlns:a16="http://schemas.microsoft.com/office/drawing/2014/main" id="{C0C9F1F2-1A35-4A29-972C-8549676A1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7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C33E-8F71-6B4E-BE9A-A256C3200FCC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440565A-DCF6-A943-851E-4F3B71DA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CA166AE-756A-2041-B1DF-A7E8678D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pPr rtl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06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sultado de imagen para EPOC">
            <a:extLst>
              <a:ext uri="{FF2B5EF4-FFF2-40B4-BE49-F238E27FC236}">
                <a16:creationId xmlns="" xmlns:a16="http://schemas.microsoft.com/office/drawing/2014/main" id="{7332D1C1-A432-4F25-8147-91EC8614D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4" r="5164" b="-2"/>
          <a:stretch/>
        </p:blipFill>
        <p:spPr bwMode="auto">
          <a:xfrm>
            <a:off x="6069584" y="-44577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crisis asmatica">
            <a:extLst>
              <a:ext uri="{FF2B5EF4-FFF2-40B4-BE49-F238E27FC236}">
                <a16:creationId xmlns="" xmlns:a16="http://schemas.microsoft.com/office/drawing/2014/main" id="{80279021-81FF-4DB6-8AE1-DB3686AF0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5" b="-1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484219-C17A-4903-9B73-3C4E9E83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76" y="399223"/>
            <a:ext cx="5920922" cy="1311664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000000"/>
                </a:solidFill>
              </a:rPr>
              <a:t>CONTAMINACIÓN DEL AIRE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F843C26-626F-4357-8420-5C1A37B02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89" y="2110109"/>
            <a:ext cx="6263640" cy="4079773"/>
          </a:xfrm>
        </p:spPr>
        <p:txBody>
          <a:bodyPr anchor="ctr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rgbClr val="000000"/>
                </a:solidFill>
              </a:rPr>
              <a:t>DAÑOS A LA SALUD MÁS ASOCIADOS SON: </a:t>
            </a:r>
          </a:p>
          <a:p>
            <a:r>
              <a:rPr lang="es-MX" sz="2000" dirty="0">
                <a:solidFill>
                  <a:srgbClr val="000000"/>
                </a:solidFill>
              </a:rPr>
              <a:t>Mortalidad y hospitalización por EPOC</a:t>
            </a:r>
          </a:p>
          <a:p>
            <a:r>
              <a:rPr lang="es-MX" sz="2000" dirty="0">
                <a:solidFill>
                  <a:srgbClr val="000000"/>
                </a:solidFill>
              </a:rPr>
              <a:t>Crisis asmáticas</a:t>
            </a:r>
          </a:p>
          <a:p>
            <a:r>
              <a:rPr lang="es-MX" sz="2000" dirty="0">
                <a:solidFill>
                  <a:srgbClr val="000000"/>
                </a:solidFill>
              </a:rPr>
              <a:t>Incremento de Infecciones respiratorias agudas</a:t>
            </a:r>
          </a:p>
          <a:p>
            <a:r>
              <a:rPr lang="es-MX" sz="2000" dirty="0">
                <a:solidFill>
                  <a:srgbClr val="000000"/>
                </a:solidFill>
              </a:rPr>
              <a:t>Neumonías</a:t>
            </a:r>
          </a:p>
          <a:p>
            <a:r>
              <a:rPr lang="es-MX" sz="2000" dirty="0">
                <a:solidFill>
                  <a:srgbClr val="000000"/>
                </a:solidFill>
              </a:rPr>
              <a:t>Hospitalizaciones por DM2, Hipertensión arterial, aumento de riesgo cardiovascular</a:t>
            </a:r>
          </a:p>
          <a:p>
            <a:r>
              <a:rPr lang="es-MX" sz="2000" dirty="0">
                <a:solidFill>
                  <a:srgbClr val="000000"/>
                </a:solidFill>
              </a:rPr>
              <a:t>Cáncer de pulmón</a:t>
            </a:r>
          </a:p>
          <a:p>
            <a:r>
              <a:rPr lang="es-MX" sz="2000" dirty="0">
                <a:solidFill>
                  <a:srgbClr val="000000"/>
                </a:solidFill>
              </a:rPr>
              <a:t>Otros daños</a:t>
            </a:r>
          </a:p>
          <a:p>
            <a:pPr lvl="1"/>
            <a:r>
              <a:rPr lang="es-MX" sz="2000" dirty="0">
                <a:solidFill>
                  <a:srgbClr val="000000"/>
                </a:solidFill>
              </a:rPr>
              <a:t>Daño oxidativo celular</a:t>
            </a:r>
          </a:p>
          <a:p>
            <a:pPr lvl="1"/>
            <a:r>
              <a:rPr lang="es-MX" sz="2000" dirty="0">
                <a:solidFill>
                  <a:srgbClr val="000000"/>
                </a:solidFill>
              </a:rPr>
              <a:t>Asociado con Alzheimer y Parkinson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rgbClr val="000000"/>
                </a:solidFill>
              </a:rPr>
              <a:t>Fuente: NOM 025 SSA1 2014.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149453A-A42A-6145-9A32-17AEF925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4DDD89FB-221E-2B44-93C8-AB6C8A4C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pPr rtl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3866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1DCC9FF-239D-D045-8DE4-478F1C76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0AA0-E47A-E348-BC4D-82A310C353B1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88B2D95-0F81-1C4D-AAF0-665E7621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F101C68-EE11-1047-9FA5-828A73C5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pPr rtl="0"/>
              <a:t>4</a:t>
            </a:fld>
            <a:endParaRPr lang="es-ES" noProof="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623D405C-32FC-A840-8D7B-09ED00FDC5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761337"/>
              </p:ext>
            </p:extLst>
          </p:nvPr>
        </p:nvGraphicFramePr>
        <p:xfrm>
          <a:off x="248478" y="243993"/>
          <a:ext cx="11459817" cy="547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Agrupar 4">
            <a:extLst>
              <a:ext uri="{FF2B5EF4-FFF2-40B4-BE49-F238E27FC236}">
                <a16:creationId xmlns="" xmlns:a16="http://schemas.microsoft.com/office/drawing/2014/main" id="{D0E2EF0E-986B-7843-A59F-C0FA9213B968}"/>
              </a:ext>
            </a:extLst>
          </p:cNvPr>
          <p:cNvGrpSpPr/>
          <p:nvPr/>
        </p:nvGrpSpPr>
        <p:grpSpPr>
          <a:xfrm>
            <a:off x="7972384" y="4771169"/>
            <a:ext cx="4102405" cy="1754326"/>
            <a:chOff x="9051743" y="3006356"/>
            <a:chExt cx="4102405" cy="1754326"/>
          </a:xfrm>
        </p:grpSpPr>
        <p:sp>
          <p:nvSpPr>
            <p:cNvPr id="11" name="CuadroTexto 10">
              <a:extLst>
                <a:ext uri="{FF2B5EF4-FFF2-40B4-BE49-F238E27FC236}">
                  <a16:creationId xmlns="" xmlns:a16="http://schemas.microsoft.com/office/drawing/2014/main" id="{5223DEEF-186D-7843-BC83-88F2EFACDE87}"/>
                </a:ext>
              </a:extLst>
            </p:cNvPr>
            <p:cNvSpPr txBox="1"/>
            <p:nvPr/>
          </p:nvSpPr>
          <p:spPr>
            <a:xfrm>
              <a:off x="9051743" y="3006356"/>
              <a:ext cx="410240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/>
                <a:t>   </a:t>
              </a:r>
              <a:r>
                <a:rPr lang="es-ES_tradnl" b="1" dirty="0"/>
                <a:t>Buena (0-20)</a:t>
              </a:r>
            </a:p>
            <a:p>
              <a:r>
                <a:rPr lang="es-ES_tradnl" b="1" dirty="0"/>
                <a:t>   Mejorable (21-35)</a:t>
              </a:r>
            </a:p>
            <a:p>
              <a:r>
                <a:rPr lang="es-ES_tradnl" b="1" dirty="0"/>
                <a:t>   Dañina para grupos vulnerables (36-50)</a:t>
              </a:r>
            </a:p>
            <a:p>
              <a:r>
                <a:rPr lang="es-ES_tradnl" b="1" dirty="0"/>
                <a:t>   Dañina para toda la población. (51-65)</a:t>
              </a:r>
            </a:p>
            <a:p>
              <a:r>
                <a:rPr lang="es-ES_tradnl" b="1" dirty="0"/>
                <a:t>   Peligrosa (66-80)</a:t>
              </a:r>
            </a:p>
            <a:p>
              <a:r>
                <a:rPr lang="es-ES_tradnl" b="1" dirty="0"/>
                <a:t>   Inaceptable (+80)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9712164F-EC71-BD45-BC0B-DF62B9B27504}"/>
                </a:ext>
              </a:extLst>
            </p:cNvPr>
            <p:cNvSpPr/>
            <p:nvPr/>
          </p:nvSpPr>
          <p:spPr>
            <a:xfrm>
              <a:off x="9051744" y="3085312"/>
              <a:ext cx="174949" cy="21216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="" xmlns:a16="http://schemas.microsoft.com/office/drawing/2014/main" id="{E02BA695-7A2A-5C48-B095-D693FA6824B6}"/>
                </a:ext>
              </a:extLst>
            </p:cNvPr>
            <p:cNvSpPr/>
            <p:nvPr/>
          </p:nvSpPr>
          <p:spPr>
            <a:xfrm>
              <a:off x="9051743" y="3354153"/>
              <a:ext cx="174949" cy="21216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89B8F29B-FED6-6D41-93AF-1B1EFE2CE2AD}"/>
                </a:ext>
              </a:extLst>
            </p:cNvPr>
            <p:cNvSpPr/>
            <p:nvPr/>
          </p:nvSpPr>
          <p:spPr>
            <a:xfrm>
              <a:off x="9063936" y="3641282"/>
              <a:ext cx="174949" cy="21216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5412C7FF-C839-BF45-B97D-F2CDE19F6C80}"/>
                </a:ext>
              </a:extLst>
            </p:cNvPr>
            <p:cNvSpPr/>
            <p:nvPr/>
          </p:nvSpPr>
          <p:spPr>
            <a:xfrm>
              <a:off x="9065250" y="3939325"/>
              <a:ext cx="174949" cy="21216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99A036F5-CDA6-E443-BF89-10BCE481A290}"/>
                </a:ext>
              </a:extLst>
            </p:cNvPr>
            <p:cNvSpPr/>
            <p:nvPr/>
          </p:nvSpPr>
          <p:spPr>
            <a:xfrm>
              <a:off x="9063935" y="4210515"/>
              <a:ext cx="174949" cy="21216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E55C7053-6978-224E-B37E-20ABC97EA315}"/>
                </a:ext>
              </a:extLst>
            </p:cNvPr>
            <p:cNvSpPr/>
            <p:nvPr/>
          </p:nvSpPr>
          <p:spPr>
            <a:xfrm>
              <a:off x="9063935" y="4462644"/>
              <a:ext cx="174949" cy="21216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09DCA218-559C-904A-B28D-13F6CC6BE26B}"/>
              </a:ext>
            </a:extLst>
          </p:cNvPr>
          <p:cNvSpPr txBox="1"/>
          <p:nvPr/>
        </p:nvSpPr>
        <p:spPr>
          <a:xfrm>
            <a:off x="8889485" y="3429000"/>
            <a:ext cx="293532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1" dirty="0"/>
              <a:t>Límite anual por NOM 025 SSA1 2015: 50 </a:t>
            </a:r>
            <a:r>
              <a:rPr lang="es-ES_tradnl" sz="1800" b="1" dirty="0" err="1"/>
              <a:t>μg</a:t>
            </a:r>
            <a:r>
              <a:rPr lang="es-ES_tradnl" sz="1800" b="1" dirty="0"/>
              <a:t>/m</a:t>
            </a:r>
            <a:r>
              <a:rPr lang="es-ES_tradnl" sz="1800" b="1" baseline="30000" dirty="0"/>
              <a:t>3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28A68BBF-BA92-DC43-9E88-6BC47EB8BAAA}"/>
              </a:ext>
            </a:extLst>
          </p:cNvPr>
          <p:cNvCxnSpPr>
            <a:cxnSpLocks/>
          </p:cNvCxnSpPr>
          <p:nvPr/>
        </p:nvCxnSpPr>
        <p:spPr>
          <a:xfrm>
            <a:off x="3036970" y="1564701"/>
            <a:ext cx="0" cy="4083631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485F56A5-B201-2547-99B5-836574711A23}"/>
              </a:ext>
            </a:extLst>
          </p:cNvPr>
          <p:cNvSpPr txBox="1"/>
          <p:nvPr/>
        </p:nvSpPr>
        <p:spPr>
          <a:xfrm>
            <a:off x="0" y="5648332"/>
            <a:ext cx="7895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dirty="0"/>
              <a:t>Fuente</a:t>
            </a:r>
            <a:r>
              <a:rPr lang="es-ES_tradnl" sz="1400" dirty="0"/>
              <a:t>: Instituto Nacional de </a:t>
            </a:r>
            <a:r>
              <a:rPr lang="es-ES_tradnl" sz="1400" dirty="0" err="1"/>
              <a:t>Ecología</a:t>
            </a:r>
            <a:r>
              <a:rPr lang="es-ES_tradnl" sz="1400" dirty="0"/>
              <a:t> y Cambio </a:t>
            </a:r>
            <a:r>
              <a:rPr lang="es-ES_tradnl" sz="1400" dirty="0" err="1"/>
              <a:t>Climático</a:t>
            </a:r>
            <a:r>
              <a:rPr lang="es-ES_tradnl" sz="1400" dirty="0"/>
              <a:t> (INECC). Informe Nacional de Calidad del Aire 2018, </a:t>
            </a:r>
            <a:r>
              <a:rPr lang="es-ES_tradnl" sz="1400" dirty="0" err="1"/>
              <a:t>México</a:t>
            </a:r>
            <a:r>
              <a:rPr lang="es-ES_tradnl" sz="1400" dirty="0"/>
              <a:t>. </a:t>
            </a:r>
            <a:r>
              <a:rPr lang="es-ES_tradnl" sz="1400" dirty="0" err="1"/>
              <a:t>Coordinación</a:t>
            </a:r>
            <a:r>
              <a:rPr lang="es-ES_tradnl" sz="1400" dirty="0"/>
              <a:t> General de </a:t>
            </a:r>
            <a:r>
              <a:rPr lang="es-ES_tradnl" sz="1400" dirty="0" err="1"/>
              <a:t>Contaminación</a:t>
            </a:r>
            <a:r>
              <a:rPr lang="es-ES_tradnl" sz="1400" dirty="0"/>
              <a:t> y Salud Ambiental, </a:t>
            </a:r>
            <a:r>
              <a:rPr lang="es-ES_tradnl" sz="1400" dirty="0" err="1"/>
              <a:t>Dirección</a:t>
            </a:r>
            <a:r>
              <a:rPr lang="es-ES_tradnl" sz="1400" dirty="0"/>
              <a:t> de </a:t>
            </a:r>
            <a:r>
              <a:rPr lang="es-ES_tradnl" sz="1400" dirty="0" err="1"/>
              <a:t>Investigación</a:t>
            </a:r>
            <a:r>
              <a:rPr lang="es-ES_tradnl" sz="1400" dirty="0"/>
              <a:t> sobre la Calidad del Aire y los Contaminantes </a:t>
            </a:r>
            <a:r>
              <a:rPr lang="es-ES_tradnl" sz="1400" dirty="0" err="1"/>
              <a:t>Climáticos</a:t>
            </a:r>
            <a:r>
              <a:rPr lang="es-ES_tradnl" sz="1400" dirty="0"/>
              <a:t> de Vida Corta. Ciudad de </a:t>
            </a:r>
            <a:r>
              <a:rPr lang="es-ES_tradnl" sz="1400" dirty="0" err="1"/>
              <a:t>México</a:t>
            </a:r>
            <a:r>
              <a:rPr lang="es-ES_tradnl" sz="1400" dirty="0"/>
              <a:t>. Noviembre 2019. 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1088020" y="1817225"/>
            <a:ext cx="4282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4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87D310B-67EC-7C46-A1AD-EDC5964D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pPr rtl="0"/>
              <a:t>5</a:t>
            </a:fld>
            <a:endParaRPr lang="es-ES" noProof="0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="" xmlns:a16="http://schemas.microsoft.com/office/drawing/2014/main" id="{A92C6ABA-7640-ED48-AFCC-9BE65EA79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704860"/>
              </p:ext>
            </p:extLst>
          </p:nvPr>
        </p:nvGraphicFramePr>
        <p:xfrm>
          <a:off x="838200" y="586409"/>
          <a:ext cx="10515600" cy="559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05BF1F9E-028E-0D45-9B30-06514780FDC8}"/>
              </a:ext>
            </a:extLst>
          </p:cNvPr>
          <p:cNvCxnSpPr>
            <a:cxnSpLocks/>
          </p:cNvCxnSpPr>
          <p:nvPr/>
        </p:nvCxnSpPr>
        <p:spPr>
          <a:xfrm>
            <a:off x="3889512" y="1549420"/>
            <a:ext cx="0" cy="4497304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909FB1F5-741A-5C40-84C5-55A08C360B10}"/>
              </a:ext>
            </a:extLst>
          </p:cNvPr>
          <p:cNvSpPr txBox="1"/>
          <p:nvPr/>
        </p:nvSpPr>
        <p:spPr>
          <a:xfrm>
            <a:off x="337931" y="6046724"/>
            <a:ext cx="10813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dirty="0"/>
              <a:t>Fuente</a:t>
            </a:r>
            <a:r>
              <a:rPr lang="es-ES_tradnl" sz="1400" dirty="0"/>
              <a:t>: Instituto Nacional de </a:t>
            </a:r>
            <a:r>
              <a:rPr lang="es-ES_tradnl" sz="1400" dirty="0" err="1"/>
              <a:t>Ecología</a:t>
            </a:r>
            <a:r>
              <a:rPr lang="es-ES_tradnl" sz="1400" dirty="0"/>
              <a:t> y Cambio </a:t>
            </a:r>
            <a:r>
              <a:rPr lang="es-ES_tradnl" sz="1400" dirty="0" err="1"/>
              <a:t>Climático</a:t>
            </a:r>
            <a:r>
              <a:rPr lang="es-ES_tradnl" sz="1400" dirty="0"/>
              <a:t> (INECC). Informe Nacional de Calidad del Aire 2018, </a:t>
            </a:r>
            <a:r>
              <a:rPr lang="es-ES_tradnl" sz="1400" dirty="0" err="1"/>
              <a:t>México</a:t>
            </a:r>
            <a:r>
              <a:rPr lang="es-ES_tradnl" sz="1400" dirty="0"/>
              <a:t>. </a:t>
            </a:r>
            <a:r>
              <a:rPr lang="es-ES_tradnl" sz="1400" dirty="0" err="1"/>
              <a:t>Coordinación</a:t>
            </a:r>
            <a:r>
              <a:rPr lang="es-ES_tradnl" sz="1400" dirty="0"/>
              <a:t> General de </a:t>
            </a:r>
            <a:r>
              <a:rPr lang="es-ES_tradnl" sz="1400" dirty="0" err="1"/>
              <a:t>Contaminación</a:t>
            </a:r>
            <a:r>
              <a:rPr lang="es-ES_tradnl" sz="1400" dirty="0"/>
              <a:t> y Salud Ambiental, </a:t>
            </a:r>
            <a:r>
              <a:rPr lang="es-ES_tradnl" sz="1400" dirty="0" err="1"/>
              <a:t>Dirección</a:t>
            </a:r>
            <a:r>
              <a:rPr lang="es-ES_tradnl" sz="1400" dirty="0"/>
              <a:t> de </a:t>
            </a:r>
            <a:r>
              <a:rPr lang="es-ES_tradnl" sz="1400" dirty="0" err="1"/>
              <a:t>Investigación</a:t>
            </a:r>
            <a:r>
              <a:rPr lang="es-ES_tradnl" sz="1400" dirty="0"/>
              <a:t> sobre la Calidad del Aire y los Contaminantes </a:t>
            </a:r>
            <a:r>
              <a:rPr lang="es-ES_tradnl" sz="1400" dirty="0" err="1"/>
              <a:t>Climáticos</a:t>
            </a:r>
            <a:r>
              <a:rPr lang="es-ES_tradnl" sz="1400" dirty="0"/>
              <a:t> de Vida Corta. Ciudad de </a:t>
            </a:r>
            <a:r>
              <a:rPr lang="es-ES_tradnl" sz="1400" dirty="0" err="1"/>
              <a:t>México</a:t>
            </a:r>
            <a:r>
              <a:rPr lang="es-ES_tradnl" sz="1400" dirty="0"/>
              <a:t>. Noviembre 2019. 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1956121" y="2037144"/>
            <a:ext cx="5555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3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03217A-7B3D-4D12-AE13-9B3560749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25" y="259490"/>
            <a:ext cx="5592024" cy="1692794"/>
          </a:xfrm>
        </p:spPr>
        <p:txBody>
          <a:bodyPr>
            <a:noAutofit/>
          </a:bodyPr>
          <a:lstStyle/>
          <a:p>
            <a:r>
              <a:rPr lang="es-MX" sz="3600" dirty="0"/>
              <a:t>En Mexicali se calcula en los primeros meses 2019…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AE6CC859-E86D-4BB2-9857-2A9A18B10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624702"/>
              </p:ext>
            </p:extLst>
          </p:nvPr>
        </p:nvGraphicFramePr>
        <p:xfrm>
          <a:off x="-73738" y="1952284"/>
          <a:ext cx="6313150" cy="373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mexicali">
            <a:extLst>
              <a:ext uri="{FF2B5EF4-FFF2-40B4-BE49-F238E27FC236}">
                <a16:creationId xmlns="" xmlns:a16="http://schemas.microsoft.com/office/drawing/2014/main" id="{A6E80C0D-63E3-4BC0-A5B2-56D3EC69A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3308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521CD31-1B6F-364B-8505-021FA4FA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pPr rtl="0"/>
              <a:t>6</a:t>
            </a:fld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32076753-49BE-164B-87B2-3FE3070B30E0}"/>
              </a:ext>
            </a:extLst>
          </p:cNvPr>
          <p:cNvSpPr/>
          <p:nvPr/>
        </p:nvSpPr>
        <p:spPr>
          <a:xfrm>
            <a:off x="23806" y="5859701"/>
            <a:ext cx="82920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000" b="1" dirty="0"/>
              <a:t>Fuente</a:t>
            </a:r>
            <a:r>
              <a:rPr lang="es-ES_tradnl" sz="1000" dirty="0"/>
              <a:t>: Instituto Nacional de </a:t>
            </a:r>
            <a:r>
              <a:rPr lang="es-ES_tradnl" sz="1000" dirty="0" err="1"/>
              <a:t>Ecología</a:t>
            </a:r>
            <a:r>
              <a:rPr lang="es-ES_tradnl" sz="1000" dirty="0"/>
              <a:t> y Cambio </a:t>
            </a:r>
            <a:r>
              <a:rPr lang="es-ES_tradnl" sz="1000" dirty="0" err="1"/>
              <a:t>Climático</a:t>
            </a:r>
            <a:r>
              <a:rPr lang="es-ES_tradnl" sz="1000" dirty="0"/>
              <a:t> (INECC). Informe Nacional de Calidad del Aire 2018, </a:t>
            </a:r>
            <a:r>
              <a:rPr lang="es-ES_tradnl" sz="1000" dirty="0" err="1"/>
              <a:t>México</a:t>
            </a:r>
            <a:r>
              <a:rPr lang="es-ES_tradnl" sz="1000" dirty="0"/>
              <a:t>. </a:t>
            </a:r>
            <a:r>
              <a:rPr lang="es-ES_tradnl" sz="1000" dirty="0" err="1"/>
              <a:t>Coordinación</a:t>
            </a:r>
            <a:r>
              <a:rPr lang="es-ES_tradnl" sz="1000" dirty="0"/>
              <a:t> General de </a:t>
            </a:r>
            <a:r>
              <a:rPr lang="es-ES_tradnl" sz="1000" dirty="0" err="1"/>
              <a:t>Contaminación</a:t>
            </a:r>
            <a:r>
              <a:rPr lang="es-ES_tradnl" sz="1000" dirty="0"/>
              <a:t> y Salud Ambiental, </a:t>
            </a:r>
            <a:r>
              <a:rPr lang="es-ES_tradnl" sz="1000" dirty="0" err="1"/>
              <a:t>Dirección</a:t>
            </a:r>
            <a:r>
              <a:rPr lang="es-ES_tradnl" sz="1000" dirty="0"/>
              <a:t> de </a:t>
            </a:r>
            <a:r>
              <a:rPr lang="es-ES_tradnl" sz="1000" dirty="0" err="1"/>
              <a:t>Investigación</a:t>
            </a:r>
            <a:r>
              <a:rPr lang="es-ES_tradnl" sz="1000" dirty="0"/>
              <a:t> sobre la Calidad del Aire y los Contaminantes </a:t>
            </a:r>
            <a:r>
              <a:rPr lang="es-ES_tradnl" sz="1000" dirty="0" err="1"/>
              <a:t>Climáticos</a:t>
            </a:r>
            <a:r>
              <a:rPr lang="es-ES_tradnl" sz="1000" dirty="0"/>
              <a:t> de Vida Corta. Ciudad de </a:t>
            </a:r>
            <a:r>
              <a:rPr lang="es-ES_tradnl" sz="1000" dirty="0" err="1"/>
              <a:t>México</a:t>
            </a:r>
            <a:r>
              <a:rPr lang="es-ES_tradnl" sz="1000" dirty="0"/>
              <a:t>. Diciembre 2019. </a:t>
            </a:r>
          </a:p>
          <a:p>
            <a:pPr algn="just"/>
            <a:r>
              <a:rPr lang="es-ES_tradnl" sz="1000" dirty="0"/>
              <a:t>SEED, Departamento de </a:t>
            </a:r>
            <a:r>
              <a:rPr lang="es-ES_tradnl" sz="1000" dirty="0" err="1"/>
              <a:t>Epidemiolog</a:t>
            </a:r>
            <a:r>
              <a:rPr lang="es-ES" sz="1000" dirty="0" err="1"/>
              <a:t>ía</a:t>
            </a:r>
            <a:r>
              <a:rPr lang="es-ES" sz="1000" dirty="0"/>
              <a:t> ISESALUD BC,/Egresos Hospitalarios, ISESALUD BC.</a:t>
            </a:r>
            <a:endParaRPr lang="es-ES_tradnl" sz="1000" dirty="0"/>
          </a:p>
          <a:p>
            <a:pPr algn="just"/>
            <a:r>
              <a:rPr lang="es-ES_tradnl" sz="1000" dirty="0"/>
              <a:t>Proyectado con Calculadora Aire desarrollado por IMCO 2013</a:t>
            </a:r>
          </a:p>
        </p:txBody>
      </p:sp>
    </p:spTree>
    <p:extLst>
      <p:ext uri="{BB962C8B-B14F-4D97-AF65-F5344CB8AC3E}">
        <p14:creationId xmlns:p14="http://schemas.microsoft.com/office/powerpoint/2010/main" val="5281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7A7D62D-E767-4590-9B84-8C113871D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CONVENIO DE COLABORACIÓN INSTITUCIONAL PARA PROTECCIÓN AL AMBIENTE</a:t>
            </a:r>
          </a:p>
        </p:txBody>
      </p:sp>
      <p:graphicFrame>
        <p:nvGraphicFramePr>
          <p:cNvPr id="4" name="Marcador de contenido 9">
            <a:extLst>
              <a:ext uri="{FF2B5EF4-FFF2-40B4-BE49-F238E27FC236}">
                <a16:creationId xmlns="" xmlns:a16="http://schemas.microsoft.com/office/drawing/2014/main" id="{9FE1B3F7-7727-4565-B299-183FA4D922A6}"/>
              </a:ext>
            </a:extLst>
          </p:cNvPr>
          <p:cNvGraphicFramePr>
            <a:graphicFrameLocks/>
          </p:cNvGraphicFramePr>
          <p:nvPr/>
        </p:nvGraphicFramePr>
        <p:xfrm>
          <a:off x="568960" y="1690688"/>
          <a:ext cx="11277600" cy="423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EB1A-8636-D142-9307-EE359646D435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4970237-1204-1D4D-9CDA-0F015FFC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CF4E81F-C917-A644-9A95-FAD332DB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305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0011E795-7FE0-4067-A81A-DE597E331171}"/>
              </a:ext>
            </a:extLst>
          </p:cNvPr>
          <p:cNvSpPr txBox="1">
            <a:spLocks/>
          </p:cNvSpPr>
          <p:nvPr/>
        </p:nvSpPr>
        <p:spPr>
          <a:xfrm>
            <a:off x="453402" y="182568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/>
              <a:t>Mesas de Trabajo</a:t>
            </a:r>
            <a:endParaRPr lang="es-ES" sz="4000" b="1" dirty="0"/>
          </a:p>
        </p:txBody>
      </p:sp>
      <p:graphicFrame>
        <p:nvGraphicFramePr>
          <p:cNvPr id="4" name="Marcador de contenido 7">
            <a:extLst>
              <a:ext uri="{FF2B5EF4-FFF2-40B4-BE49-F238E27FC236}">
                <a16:creationId xmlns="" xmlns:a16="http://schemas.microsoft.com/office/drawing/2014/main" id="{07FCD88A-7A62-4FCB-8F63-80FB222B6111}"/>
              </a:ext>
            </a:extLst>
          </p:cNvPr>
          <p:cNvGraphicFramePr>
            <a:graphicFrameLocks/>
          </p:cNvGraphicFramePr>
          <p:nvPr/>
        </p:nvGraphicFramePr>
        <p:xfrm>
          <a:off x="353291" y="1272617"/>
          <a:ext cx="11430000" cy="4833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1E6F-BC11-4446-BFA8-B385A5B42EB0}" type="datetime1">
              <a:rPr lang="es-MX" smtClean="0"/>
              <a:t>16/12/2019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7C65D78-25A5-3443-B54A-162B24DF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C835217-357D-AC44-A702-CE30B095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05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614" y="633721"/>
            <a:ext cx="10596281" cy="1289188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7B8435"/>
                </a:solidFill>
              </a:rPr>
              <a:t>Mesa 5. </a:t>
            </a:r>
            <a:r>
              <a:rPr lang="es-MX" sz="3600" b="1" dirty="0">
                <a:solidFill>
                  <a:srgbClr val="7B8435"/>
                </a:solidFill>
              </a:rPr>
              <a:t>Control de emisiones en industria y comercio</a:t>
            </a:r>
            <a:endParaRPr lang="es-MX" dirty="0">
              <a:solidFill>
                <a:srgbClr val="7B8435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</p:nvPr>
        </p:nvGraphicFramePr>
        <p:xfrm>
          <a:off x="782327" y="1922909"/>
          <a:ext cx="10855036" cy="4224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A38963-34D4-AB47-B890-1E505A1A2DA0}" type="datetime1">
              <a:rPr lang="es-MX" noProof="0" smtClean="0"/>
              <a:t>16/12/2019</a:t>
            </a:fld>
            <a:endParaRPr lang="es-ES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504679" y="2119964"/>
            <a:ext cx="2790322" cy="461665"/>
          </a:xfrm>
          <a:prstGeom prst="rect">
            <a:avLst/>
          </a:prstGeom>
          <a:solidFill>
            <a:srgbClr val="B9C36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Objetivo general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E323394D-038A-6B4E-A6A9-15A25590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MX" noProof="0"/>
              <a:t>Medio Ambiente y Salud Pública 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41B8866-4272-4240-8D98-9042EBF2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pPr rtl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2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766</Words>
  <Application>Microsoft Office PowerPoint</Application>
  <PresentationFormat>Panorámica</PresentationFormat>
  <Paragraphs>103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Tema de Office</vt:lpstr>
      <vt:lpstr>Daños a la salud: una amenaza creciente por contaminación ambiental</vt:lpstr>
      <vt:lpstr>Introducción</vt:lpstr>
      <vt:lpstr>CONTAMINACIÓN DEL AIRE</vt:lpstr>
      <vt:lpstr>Presentación de PowerPoint</vt:lpstr>
      <vt:lpstr>Presentación de PowerPoint</vt:lpstr>
      <vt:lpstr>En Mexicali se calcula en los primeros meses 2019…</vt:lpstr>
      <vt:lpstr>CONVENIO DE COLABORACIÓN INSTITUCIONAL PARA PROTECCIÓN AL AMBIENTE</vt:lpstr>
      <vt:lpstr>Presentación de PowerPoint</vt:lpstr>
      <vt:lpstr>Mesa 5. Control de emisiones en industria y comercio</vt:lpstr>
      <vt:lpstr>Estrategias de Solución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Daños a la salud: una amenaza creciente por contaminación ambiental</dc:title>
  <dc:creator>Marisol Guízar D.</dc:creator>
  <cp:lastModifiedBy>OBSERBC</cp:lastModifiedBy>
  <cp:revision>14</cp:revision>
  <dcterms:created xsi:type="dcterms:W3CDTF">2019-08-15T16:30:26Z</dcterms:created>
  <dcterms:modified xsi:type="dcterms:W3CDTF">2019-12-16T18:31:00Z</dcterms:modified>
</cp:coreProperties>
</file>